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648" r:id="rId1"/>
    <p:sldMasterId id="2147483678" r:id="rId2"/>
  </p:sldMasterIdLst>
  <p:notesMasterIdLst>
    <p:notesMasterId r:id="rId24"/>
  </p:notesMasterIdLst>
  <p:sldIdLst>
    <p:sldId id="381" r:id="rId3"/>
    <p:sldId id="386" r:id="rId4"/>
    <p:sldId id="385" r:id="rId5"/>
    <p:sldId id="395" r:id="rId6"/>
    <p:sldId id="396" r:id="rId7"/>
    <p:sldId id="387" r:id="rId8"/>
    <p:sldId id="388" r:id="rId9"/>
    <p:sldId id="391" r:id="rId10"/>
    <p:sldId id="384" r:id="rId11"/>
    <p:sldId id="398" r:id="rId12"/>
    <p:sldId id="399" r:id="rId13"/>
    <p:sldId id="400" r:id="rId14"/>
    <p:sldId id="401" r:id="rId15"/>
    <p:sldId id="402" r:id="rId16"/>
    <p:sldId id="406" r:id="rId17"/>
    <p:sldId id="407" r:id="rId18"/>
    <p:sldId id="397" r:id="rId19"/>
    <p:sldId id="408" r:id="rId20"/>
    <p:sldId id="409" r:id="rId21"/>
    <p:sldId id="382" r:id="rId22"/>
    <p:sldId id="393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C24"/>
    <a:srgbClr val="80AE92"/>
    <a:srgbClr val="004A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5341" autoAdjust="0"/>
  </p:normalViewPr>
  <p:slideViewPr>
    <p:cSldViewPr showGuides="1">
      <p:cViewPr>
        <p:scale>
          <a:sx n="100" d="100"/>
          <a:sy n="100" d="100"/>
        </p:scale>
        <p:origin x="-1042" y="-58"/>
      </p:cViewPr>
      <p:guideLst>
        <p:guide orient="horz" pos="295"/>
        <p:guide orient="horz"/>
        <p:guide orient="horz" pos="5"/>
        <p:guide orient="horz" pos="4142"/>
        <p:guide orient="horz" pos="799"/>
        <p:guide orient="horz" pos="3929"/>
        <p:guide pos="317"/>
        <p:guide/>
        <p:guide pos="589"/>
        <p:guide pos="5534"/>
        <p:guide pos="5352"/>
        <p:guide pos="1723"/>
        <p:guide pos="5715"/>
      </p:guideLst>
    </p:cSldViewPr>
  </p:slideViewPr>
  <p:outlineViewPr>
    <p:cViewPr>
      <p:scale>
        <a:sx n="33" d="100"/>
        <a:sy n="33" d="100"/>
      </p:scale>
      <p:origin x="0" y="7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7E9CB9-021E-4C8A-AD14-6BADCDC8CC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65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dirty="0" err="1" smtClean="0"/>
              <a:t>Usually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focus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research</a:t>
            </a:r>
            <a:r>
              <a:rPr lang="de-DE" baseline="0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chwarz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/>
          <p:cNvSpPr>
            <a:spLocks/>
          </p:cNvSpPr>
          <p:nvPr userDrawn="1"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lum bright="10000"/>
            </a:blip>
            <a:stretch>
              <a:fillRect/>
            </a:stretch>
          </a:blip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0" y="6570000"/>
            <a:ext cx="8785225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49" y="1808163"/>
            <a:ext cx="5814287" cy="890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654-15AE-4268-B7A0-F3F76413669B}" type="datetime1">
              <a:rPr lang="de-DE" smtClean="0"/>
              <a:pPr/>
              <a:t>22.02.2015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Agrar- und Umweltwissenschaftliche Fakultät</a:t>
            </a:r>
            <a:endParaRPr lang="de-DE" cap="all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8750" y="3136896"/>
            <a:ext cx="4708536" cy="309573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18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Referent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398582"/>
            <a:ext cx="7578725" cy="387333"/>
          </a:xfrm>
        </p:spPr>
        <p:txBody>
          <a:bodyPr anchor="t"/>
          <a:lstStyle>
            <a:lvl1pPr>
              <a:defRPr sz="1800">
                <a:latin typeface="+mn-lt"/>
              </a:defRPr>
            </a:lvl1pPr>
          </a:lstStyle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7578725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1785915"/>
            <a:ext cx="7578725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22.02.2015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Agrar- und Umweltwissenschaftliche Fakultät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9" y="1808163"/>
            <a:ext cx="4951430" cy="350820"/>
          </a:xfrm>
        </p:spPr>
        <p:txBody>
          <a:bodyPr lIns="0" tIns="0" rIns="0" bIns="0"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4986354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2443149"/>
            <a:ext cx="4986354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5922981" y="1493811"/>
            <a:ext cx="2862244" cy="4746690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2E3957D-9A09-4067-BD78-9FA63FB4E324}" type="datetime1">
              <a:rPr lang="de-DE" smtClean="0"/>
              <a:pPr/>
              <a:t>22.02.2015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139779" y="6569118"/>
            <a:ext cx="7193060" cy="288882"/>
          </a:xfrm>
        </p:spPr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Agrar- und Umweltwissenschaftliche Fakultät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 Universit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808163"/>
            <a:ext cx="5207021" cy="415908"/>
          </a:xfrm>
        </p:spPr>
        <p:txBody>
          <a:bodyPr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E08-FC4C-4B68-9E69-5FA7BE2F5273}" type="datetime1">
              <a:rPr lang="de-DE" smtClean="0"/>
              <a:pPr/>
              <a:t>22.02.2015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Agrar- und Umweltwissenschaftliche Fakultät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5040000" cy="1424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935038" y="2443149"/>
            <a:ext cx="5040000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6726267" y="2004993"/>
            <a:ext cx="2205009" cy="1497033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9" name="Bildplatzhalter 2"/>
          <p:cNvSpPr>
            <a:spLocks noGrp="1"/>
          </p:cNvSpPr>
          <p:nvPr>
            <p:ph type="pic" idx="14"/>
          </p:nvPr>
        </p:nvSpPr>
        <p:spPr>
          <a:xfrm>
            <a:off x="6215085" y="3538540"/>
            <a:ext cx="1643085" cy="2765424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935037" y="4268799"/>
            <a:ext cx="5040000" cy="203516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4A99"/>
              </a:buClr>
              <a:buFont typeface="Wingdings" pitchFamily="2" charset="2"/>
              <a:buChar char=""/>
              <a:defRPr sz="1800">
                <a:latin typeface="+mn-lt"/>
              </a:defRPr>
            </a:lvl1pPr>
            <a:lvl2pPr>
              <a:buClr>
                <a:srgbClr val="004A99"/>
              </a:buClr>
              <a:buSzPct val="50000"/>
              <a:buFont typeface="Wingdings" pitchFamily="2" charset="2"/>
              <a:buChar char=""/>
              <a:defRPr sz="1800">
                <a:latin typeface="+mn-lt"/>
              </a:defRPr>
            </a:lvl2pPr>
            <a:lvl3pPr>
              <a:buClrTx/>
              <a:buFont typeface="Symbol" pitchFamily="18" charset="2"/>
              <a:buChar char="-"/>
              <a:defRPr sz="18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E8BE-8D4E-4009-BD03-3ECA338B8D6B}" type="datetimeFigureOut">
              <a:rPr lang="de-DE" smtClean="0"/>
              <a:pPr/>
              <a:t>22.02.2015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62E4-18A1-41B5-B1C5-D2046B99DB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54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98421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468313" y="909603"/>
            <a:ext cx="8316912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1"/>
          </p:nvPr>
        </p:nvSpPr>
        <p:spPr>
          <a:xfrm>
            <a:off x="2928915" y="6411957"/>
            <a:ext cx="693747" cy="266700"/>
          </a:xfrm>
          <a:prstGeom prst="rect">
            <a:avLst/>
          </a:prstGeom>
        </p:spPr>
        <p:txBody>
          <a:bodyPr vert="horz" lIns="0" tIns="0" rIns="0" bIns="45720" rtlCol="0" anchor="ctr" anchorCtr="0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730432D-057F-4F48-942D-BC75EE0C3698}" type="datetime1">
              <a:rPr lang="de-DE" smtClean="0"/>
              <a:pPr/>
              <a:t>22.02.2015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2660" y="6411957"/>
            <a:ext cx="4746691" cy="266700"/>
          </a:xfrm>
          <a:prstGeom prst="rect">
            <a:avLst/>
          </a:prstGeom>
        </p:spPr>
        <p:txBody>
          <a:bodyPr vert="horz" lIns="0" tIns="46800" rIns="0" bIns="45720" rtlCol="0" anchor="t" anchorCtr="0"/>
          <a:lstStyle>
            <a:lvl1pPr algn="ctr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 marL="509588" indent="-509588" algn="l">
              <a:tabLst>
                <a:tab pos="623888" algn="l"/>
              </a:tabLst>
            </a:pPr>
            <a:r>
              <a:rPr lang="de-DE" smtClean="0"/>
              <a:t>©  2009  UNIVERSITÄT ROSTOCK  | VERWALTUNG </a:t>
            </a:r>
            <a:br>
              <a:rPr lang="de-DE" smtClean="0"/>
            </a:br>
            <a:endParaRPr lang="de-DE" b="1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3299" y="6411957"/>
            <a:ext cx="561925" cy="266700"/>
          </a:xfrm>
        </p:spPr>
        <p:txBody>
          <a:bodyPr tIns="0" rIns="90000"/>
          <a:lstStyle>
            <a:lvl1pPr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468313" y="1268413"/>
            <a:ext cx="8316912" cy="48990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 ---nur für viel Text---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575425"/>
            <a:ext cx="8785225" cy="287998"/>
          </a:xfrm>
          <a:prstGeom prst="rect">
            <a:avLst/>
          </a:prstGeom>
          <a:solidFill>
            <a:srgbClr val="005C24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808163"/>
            <a:ext cx="7578725" cy="4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Hier steht eine Musterüberschrift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118"/>
            <a:ext cx="671465" cy="28888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EDE3C24-9090-482A-B1D4-A4A0BB9C2E05}" type="datetime1">
              <a:rPr lang="de-DE" smtClean="0"/>
              <a:pPr/>
              <a:t>22.02.2015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139779" y="6569118"/>
            <a:ext cx="7193060" cy="28888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Agrar- und Umweltwissenschaftliche Fakultät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332840" y="6569118"/>
            <a:ext cx="452386" cy="288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Grafik 8" descr="UNI-Logo_Siegel_4c_89mm_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8313" y="325395"/>
            <a:ext cx="3204000" cy="6584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69" r:id="rId3"/>
    <p:sldLayoutId id="2147483670" r:id="rId4"/>
    <p:sldLayoutId id="2147483680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NI-Logo_Siegel_4c_149m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01" y="6248196"/>
            <a:ext cx="2632687" cy="540000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2819375" y="6296818"/>
            <a:ext cx="5965850" cy="557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63" y="0"/>
              </a:cxn>
              <a:cxn ang="0">
                <a:pos x="4376" y="2"/>
              </a:cxn>
              <a:cxn ang="0">
                <a:pos x="4389" y="6"/>
              </a:cxn>
              <a:cxn ang="0">
                <a:pos x="4400" y="13"/>
              </a:cxn>
              <a:cxn ang="0">
                <a:pos x="4409" y="21"/>
              </a:cxn>
              <a:cxn ang="0">
                <a:pos x="4417" y="30"/>
              </a:cxn>
              <a:cxn ang="0">
                <a:pos x="4424" y="41"/>
              </a:cxn>
              <a:cxn ang="0">
                <a:pos x="4428" y="54"/>
              </a:cxn>
              <a:cxn ang="0">
                <a:pos x="4428" y="67"/>
              </a:cxn>
              <a:cxn ang="0">
                <a:pos x="4428" y="729"/>
              </a:cxn>
              <a:cxn ang="0">
                <a:pos x="0" y="729"/>
              </a:cxn>
              <a:cxn ang="0">
                <a:pos x="0" y="0"/>
              </a:cxn>
            </a:cxnLst>
            <a:rect l="0" t="0" r="r" b="b"/>
            <a:pathLst>
              <a:path w="4428" h="729">
                <a:moveTo>
                  <a:pt x="0" y="0"/>
                </a:moveTo>
                <a:lnTo>
                  <a:pt x="4363" y="0"/>
                </a:lnTo>
                <a:lnTo>
                  <a:pt x="4376" y="2"/>
                </a:lnTo>
                <a:lnTo>
                  <a:pt x="4389" y="6"/>
                </a:lnTo>
                <a:lnTo>
                  <a:pt x="4400" y="13"/>
                </a:lnTo>
                <a:lnTo>
                  <a:pt x="4409" y="21"/>
                </a:lnTo>
                <a:lnTo>
                  <a:pt x="4417" y="30"/>
                </a:lnTo>
                <a:lnTo>
                  <a:pt x="4424" y="41"/>
                </a:lnTo>
                <a:lnTo>
                  <a:pt x="4428" y="54"/>
                </a:lnTo>
                <a:lnTo>
                  <a:pt x="4428" y="67"/>
                </a:lnTo>
                <a:lnTo>
                  <a:pt x="4428" y="729"/>
                </a:lnTo>
                <a:lnTo>
                  <a:pt x="0" y="729"/>
                </a:lnTo>
                <a:lnTo>
                  <a:pt x="0" y="0"/>
                </a:lnTo>
                <a:close/>
              </a:path>
            </a:pathLst>
          </a:custGeom>
          <a:solidFill>
            <a:srgbClr val="005C2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68313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2928915" y="6411957"/>
            <a:ext cx="693747" cy="266700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517DBAA2-AAEF-4307-A49F-77ABC68DDB6B}" type="datetime1">
              <a:rPr lang="de-DE" smtClean="0"/>
              <a:pPr/>
              <a:t>22.02.2015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2660" y="6429461"/>
            <a:ext cx="4746691" cy="24919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marL="0" indent="0"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519113" indent="-519113" algn="l">
              <a:tabLst>
                <a:tab pos="1073150" algn="l"/>
              </a:tabLst>
            </a:pPr>
            <a:r>
              <a:rPr lang="de-DE" smtClean="0"/>
              <a:t>©  2009  UNIVERSITÄT ROSTOCK </a:t>
            </a:r>
            <a:r>
              <a:rPr lang="de-DE" b="1" smtClean="0"/>
              <a:t>| </a:t>
            </a:r>
            <a:r>
              <a:rPr lang="de-DE" smtClean="0"/>
              <a:t>VERWALTUNG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96327" y="6411957"/>
            <a:ext cx="488898" cy="266700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de-DE" sz="2200" kern="120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f.uni-rostock.d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1916832"/>
            <a:ext cx="8208912" cy="4608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BB</a:t>
            </a:r>
            <a:endParaRPr lang="de-DE" sz="4400" dirty="0"/>
          </a:p>
        </p:txBody>
      </p:sp>
      <p:sp>
        <p:nvSpPr>
          <p:cNvPr id="5" name="Rechteck 4"/>
          <p:cNvSpPr/>
          <p:nvPr/>
        </p:nvSpPr>
        <p:spPr>
          <a:xfrm>
            <a:off x="1259632" y="4077072"/>
            <a:ext cx="6912768" cy="23762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831665" y="2937718"/>
            <a:ext cx="5476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accent3">
                    <a:lumMod val="50000"/>
                  </a:schemeClr>
                </a:solidFill>
              </a:rPr>
              <a:t>BIODIVERSIDAD</a:t>
            </a:r>
            <a:endParaRPr lang="de-D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47664" y="4809926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AGROBIODIVERSIDAD</a:t>
            </a:r>
            <a:endParaRPr lang="de-DE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3548" y="1304764"/>
            <a:ext cx="820891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>
                <a:solidFill>
                  <a:schemeClr val="accent3">
                    <a:lumMod val="50000"/>
                  </a:schemeClr>
                </a:solidFill>
              </a:rPr>
              <a:t>E   D   U   N   A   B   I   O</a:t>
            </a:r>
            <a:endParaRPr lang="de-DE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10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98136"/>
            <a:ext cx="813690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Finances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2014 – main outcomes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6" y="1974329"/>
            <a:ext cx="8674292" cy="19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9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11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98136"/>
            <a:ext cx="813690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Finances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Aministration (Sonia) – 			8.942 €</a:t>
            </a:r>
          </a:p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Consumables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equipment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– 		5.323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Workshop – 				1.500 €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Transport – 				22.481 € (48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positions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Daily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allowance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– 			20.986 € (24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persons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Indirect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expenses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– 			15.000 €</a:t>
            </a:r>
          </a:p>
          <a:p>
            <a:pPr>
              <a:spcAft>
                <a:spcPts val="600"/>
              </a:spcAft>
            </a:pP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2014 – main outcomes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5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12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98136"/>
            <a:ext cx="8136904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Workshop - Cuba March 2014 (Bayamo and S. Clara)</a:t>
            </a:r>
          </a:p>
          <a:p>
            <a:pPr>
              <a:spcAft>
                <a:spcPts val="600"/>
              </a:spcAft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Modules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were selected which should be developed regarding aspects of biodiversity.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partner nominated one or more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responsible persons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Special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emphasis was given on e-learning and distant-learning programs.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nother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Master course was included into the program: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UCLV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Discussion of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 academic exchange for 2014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Corpoica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offered practical training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programs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 aspects of “Microbial diversity and Biocontrol”.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partners agreed to include the field of animal sciences into the project.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next workshop will be held in Colombia in February 2015.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2014 – main outcomes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0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13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512676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2014 – main outcomes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212976"/>
            <a:ext cx="8014667" cy="330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63" y="1099717"/>
            <a:ext cx="3091036" cy="211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14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25835"/>
            <a:ext cx="813690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Strengthening of cooperation between the institutions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Study and working stays of 24 scientist at 6 different institutions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/>
              <a:t>2 	D – </a:t>
            </a:r>
            <a:r>
              <a:rPr lang="en-US" dirty="0" smtClean="0"/>
              <a:t>Cu</a:t>
            </a:r>
            <a:endParaRPr lang="de-DE" dirty="0"/>
          </a:p>
          <a:p>
            <a:pPr lvl="2"/>
            <a:r>
              <a:rPr lang="en-US" dirty="0"/>
              <a:t>1	D - </a:t>
            </a:r>
            <a:r>
              <a:rPr lang="en-US" dirty="0" err="1"/>
              <a:t>Ar</a:t>
            </a:r>
            <a:endParaRPr lang="de-DE" dirty="0"/>
          </a:p>
          <a:p>
            <a:pPr lvl="2"/>
            <a:r>
              <a:rPr lang="en-US" dirty="0"/>
              <a:t>4	Co – Cu</a:t>
            </a:r>
            <a:endParaRPr lang="de-DE" dirty="0"/>
          </a:p>
          <a:p>
            <a:pPr lvl="2"/>
            <a:r>
              <a:rPr lang="en-US" dirty="0"/>
              <a:t>1	Co – Ni</a:t>
            </a:r>
            <a:endParaRPr lang="de-DE" dirty="0"/>
          </a:p>
          <a:p>
            <a:pPr lvl="2"/>
            <a:r>
              <a:rPr lang="en-US" dirty="0"/>
              <a:t>5	Cu – D</a:t>
            </a:r>
            <a:endParaRPr lang="de-DE" dirty="0"/>
          </a:p>
          <a:p>
            <a:pPr lvl="2"/>
            <a:r>
              <a:rPr lang="en-US" dirty="0"/>
              <a:t>1	Cu – Ni</a:t>
            </a:r>
            <a:endParaRPr lang="de-DE" dirty="0"/>
          </a:p>
          <a:p>
            <a:pPr lvl="2"/>
            <a:r>
              <a:rPr lang="en-US" dirty="0"/>
              <a:t>1	Cu – Co</a:t>
            </a:r>
            <a:endParaRPr lang="de-DE" dirty="0"/>
          </a:p>
          <a:p>
            <a:pPr lvl="2"/>
            <a:r>
              <a:rPr lang="en-US" dirty="0"/>
              <a:t>3	Cu - </a:t>
            </a:r>
            <a:r>
              <a:rPr lang="en-US" dirty="0" err="1"/>
              <a:t>Ar</a:t>
            </a:r>
            <a:endParaRPr lang="de-DE" dirty="0"/>
          </a:p>
          <a:p>
            <a:pPr lvl="2"/>
            <a:r>
              <a:rPr lang="en-US" dirty="0"/>
              <a:t>3	Ni – Co</a:t>
            </a:r>
            <a:endParaRPr lang="de-DE" dirty="0"/>
          </a:p>
          <a:p>
            <a:pPr lvl="2"/>
            <a:r>
              <a:rPr lang="en-US" dirty="0"/>
              <a:t>3	Ni – </a:t>
            </a:r>
            <a:r>
              <a:rPr lang="en-US" dirty="0" smtClean="0"/>
              <a:t>Cu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2014 – main outcomes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74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25835"/>
            <a:ext cx="813690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Strengthening of cooperation between the institutions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Further elaboration of the courses/modules regarding biodiversity and environmental issues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Special courses in the field of: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E-learning/blended learning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Microbial diversity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Plant protection and biocontrol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Agro-ecology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Chemistry/Synthesis of molecules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Development of demonstration experiments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Literature surveys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Scientif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ic qualification  / scientific studies in working groups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2014 – main outcomes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5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25835"/>
            <a:ext cx="813690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Improvement of the quality in education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Course: e-learning/blended learning UNA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MOOC – Bioenergy and renewable resources – Rostock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Evaluation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Assign the responsible person for each module/course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Questionnaire (responses from three universities)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2014 – main outcomes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5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701963"/>
            <a:ext cx="8136904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Name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module?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2.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Number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credits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3.    How many % of the total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time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 this module do the students have to be present in lectures or seminars and how many % do they have to work for their own?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Practical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course 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training?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How many % of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time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the module are calculated for this practical part?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5.    How many and what kind of documents do the students get from the lecturers?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which way (download, copies,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ppts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…)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6.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Kind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test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 example: written test, 180 min, oral examination 30 min, documentation, …)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7.    What is the main difference to classic modules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20172" y="656692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Evaluation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27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18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25835"/>
            <a:ext cx="813690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Knowledge transfer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Programs in La Plata and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UNA</a:t>
            </a:r>
          </a:p>
          <a:p>
            <a:pPr>
              <a:spcAft>
                <a:spcPts val="600"/>
              </a:spcAft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Projects homepage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www.auf.uni-rostock.de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General description and presentations from the workshop 2014</a:t>
            </a: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All are invited to provide relevant documents/information</a:t>
            </a:r>
          </a:p>
          <a:p>
            <a:pPr>
              <a:spcAft>
                <a:spcPts val="600"/>
              </a:spcAft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2014 – main outcomes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67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19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25835"/>
            <a:ext cx="84609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Report 2014 - Financial issues and projects outcomes – Deadline 28 Feb 2015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Workshop Bogotá and Field trip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Villaviciencio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14 Modules need to be reworked/extended regarding aspects of biodiversity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Courses in blended learning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Instruments of evaluation are developed – first pre-tests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Projects homepage – should be located in LA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Knowledge transfer – list of authorities, organizations etc. which are informed about the outcomes of our project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Successful results only possible in close cooperation between all partners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partners can get profit from the project outcomes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2015 – tasks and milestones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2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2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98136"/>
            <a:ext cx="813690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DAAD call Biodiversity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Submission of 27 project proposals - Selection of 6 projects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Financial support for 2014 and 2015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Financial support for 2016 and 2017 upon the evaluation of the results of the first two years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20172" y="656692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Background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20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375023"/>
            <a:ext cx="8136904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Collaboration in education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Distribution of module contents between the partners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English module contents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Evaluation of study  courses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Financial support for travels and academic exchange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For senior scientist, PhD students and master students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Research activities and partner institution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Small equipment and services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About 60 000 € per year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Increased visibility of institutions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Official homepage of DAAD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University of Rostock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Third party funds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20172" y="656692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latin typeface="Arial" pitchFamily="34" charset="0"/>
                <a:cs typeface="Arial" pitchFamily="34" charset="0"/>
              </a:rPr>
              <a:t>Adventages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1916832"/>
            <a:ext cx="8208912" cy="4608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BB</a:t>
            </a:r>
            <a:endParaRPr lang="de-DE" sz="4400" dirty="0"/>
          </a:p>
        </p:txBody>
      </p:sp>
      <p:sp>
        <p:nvSpPr>
          <p:cNvPr id="5" name="Rechteck 4"/>
          <p:cNvSpPr/>
          <p:nvPr/>
        </p:nvSpPr>
        <p:spPr>
          <a:xfrm>
            <a:off x="1259632" y="4077072"/>
            <a:ext cx="6912768" cy="23762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95636" y="288894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Successfull</a:t>
            </a:r>
            <a:r>
              <a:rPr lang="en-US" sz="4000" b="1" dirty="0" smtClean="0">
                <a:solidFill>
                  <a:srgbClr val="FF0000"/>
                </a:solidFill>
              </a:rPr>
              <a:t> workshop </a:t>
            </a:r>
            <a:r>
              <a:rPr lang="en-US" sz="4000" b="1" dirty="0" smtClean="0">
                <a:solidFill>
                  <a:srgbClr val="FF0000"/>
                </a:solidFill>
              </a:rPr>
              <a:t>2015!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47664" y="4809926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AGROBIODIVERSIDAD</a:t>
            </a:r>
            <a:endParaRPr lang="de-DE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3548" y="1304764"/>
            <a:ext cx="820891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>
                <a:solidFill>
                  <a:schemeClr val="accent3">
                    <a:lumMod val="50000"/>
                  </a:schemeClr>
                </a:solidFill>
              </a:rPr>
              <a:t>E   D   U   N   A   B   I   O</a:t>
            </a:r>
            <a:endParaRPr lang="de-DE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3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44066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 UPDATED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Partner UR</a:t>
            </a:r>
          </a:p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University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Rostock</a:t>
            </a:r>
          </a:p>
          <a:p>
            <a:endParaRPr lang="de-DE" sz="1800" b="1" dirty="0" smtClean="0">
              <a:latin typeface="Arial" pitchFamily="34" charset="0"/>
              <a:cs typeface="Arial" pitchFamily="34" charset="0"/>
            </a:endParaRPr>
          </a:p>
          <a:p>
            <a:endParaRPr lang="de-DE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Agricultural and Environmental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Sciences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(PD Dr. Bettina Eichler-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Löbermann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Prof. Ralf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Uptmoor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Prof. Konrad Miegel)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Mathematics and Sciences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(Prof. Peter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Langer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Prof. Alfred Flint,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Social Sciences and Economy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(Prof. Nikolaus Werz)</a:t>
            </a:r>
          </a:p>
          <a:p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248472" cy="4970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project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management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e-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learning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modules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MOOCs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Quality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management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evaluation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Internet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platform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u="sng" dirty="0" smtClean="0">
                <a:latin typeface="Arial" pitchFamily="34" charset="0"/>
                <a:cs typeface="Arial" pitchFamily="34" charset="0"/>
              </a:rPr>
              <a:t>Expertise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Cropping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Molecular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biology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breeding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Soil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Science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Environmental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factors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Special crops and plant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ingredients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Chemistry/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Organic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chemistry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Didactic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Politics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4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6566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Partner UG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Universidad Granma -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Bayamo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(Cuba)</a:t>
            </a: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Agriculture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(Prof.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Raúl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López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Dr.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Dilver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Pena)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068452" cy="3123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Opening workshop 2014 (together with UCLV)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Knowledge transfer</a:t>
            </a: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Expertise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Cropping systems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Management of natural resources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Biochemistry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6566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Partner UCLV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Universidad Central de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las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Villas – Santa Clara (Cuba)</a:t>
            </a: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Agriculture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(Dr. Andres Castro, Dr. Pedro de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Fé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Chemistry and Pharmacy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(Dr. C. Luis Bravo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Sánchez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Institute for Biotechnology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(Dr. Osvaldo Fernández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068452" cy="4185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Opening workshop 2014 – together with UG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e-learning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Quality management and Evaluation</a:t>
            </a: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Expertise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Cropping systems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Animal Science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Biotechnology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Chemistry and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Phamarcy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Naturopathy and medicine plants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Soil science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6566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Partner ULP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Universidad La Plata (Argentina)</a:t>
            </a: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Sciences, Department of Ecology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(Prof. Santiago Sarandon)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Faculty of Sciences, Department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Chemistry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(Dr. Jorge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Jios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800" dirty="0">
              <a:latin typeface="Arial" pitchFamily="34" charset="0"/>
              <a:cs typeface="Arial" pitchFamily="34" charset="0"/>
            </a:endParaRPr>
          </a:p>
          <a:p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068452" cy="4185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Environmental education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Knowledge transfer and teacher training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workshop 2017</a:t>
            </a: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Expertise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Management of agro-ecosystems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Integrated plant protection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Indicators for sustainability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Chemistry of natural products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6566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Partner CB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Corpoica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Bogotá (Colombia)</a:t>
            </a: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Center of Biotechnology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(Dr. Alba Marina, Dr. Martha Gómez, Laura Villamizar)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Universidad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Ciencias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Aplicadas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068452" cy="39087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Internet-Platform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Field trip 2015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workshop 2015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Knowledge transfer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Course Microbial Diversity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Expertise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Biotechnology</a:t>
            </a:r>
          </a:p>
          <a:p>
            <a:pPr>
              <a:spcAft>
                <a:spcPts val="600"/>
              </a:spcAft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Agroforestry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Mixed cropping systems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Microbiology and microbial diversity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8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6566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 smtClean="0">
                <a:latin typeface="Arial" pitchFamily="34" charset="0"/>
                <a:cs typeface="Arial" pitchFamily="34" charset="0"/>
              </a:rPr>
              <a:t>Partner UNA</a:t>
            </a:r>
          </a:p>
          <a:p>
            <a:r>
              <a:rPr lang="es-ES" sz="1800" b="1" dirty="0" smtClean="0">
                <a:latin typeface="Arial" pitchFamily="34" charset="0"/>
                <a:cs typeface="Arial" pitchFamily="34" charset="0"/>
              </a:rPr>
              <a:t>Universidad Nacional Agraria – Managua (Nicaragua)</a:t>
            </a:r>
          </a:p>
          <a:p>
            <a:endParaRPr lang="es-E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800" dirty="0" smtClean="0">
                <a:latin typeface="Arial" pitchFamily="34" charset="0"/>
                <a:cs typeface="Arial" pitchFamily="34" charset="0"/>
              </a:rPr>
              <a:t>Department of Plant Production</a:t>
            </a:r>
          </a:p>
          <a:p>
            <a:r>
              <a:rPr lang="es-ES" sz="1800" dirty="0" smtClean="0">
                <a:latin typeface="Arial" pitchFamily="34" charset="0"/>
                <a:cs typeface="Arial" pitchFamily="34" charset="0"/>
              </a:rPr>
              <a:t>(Dr. Carolina Vega)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068452" cy="28469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Field trip 2016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Workshop 2016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Knowledge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transfer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E-learning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Expertise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Biotechnology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Management of natural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ressources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22.02.2015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9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98136"/>
            <a:ext cx="8136904" cy="3831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S1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Manejo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sostenible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los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recursos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naturales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Universidad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Granma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S2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Ciencias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Agropecuarias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Universidad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Granma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S3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Producción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medicamentos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origen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natural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(UCLV)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S4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Biotechnolgía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las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Plantas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(UCLV)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S5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Proteccion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Vegetal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Universidad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La Plata)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S6 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Agroecología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Universidad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Nacional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Agraria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S7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Agroforestería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tropical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(Corpoica in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cooperation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Universidad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Ciencias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Aplicadas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Ambientales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S8 </a:t>
            </a: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Salud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Animal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Avazada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(UCLV)</a:t>
            </a:r>
          </a:p>
          <a:p>
            <a:pPr>
              <a:spcAft>
                <a:spcPts val="600"/>
              </a:spcAft>
            </a:pP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Rostock –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Produccion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las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plantas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medioambiente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Master Study courses involved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ät">
  <a:themeElements>
    <a:clrScheme name="Agrar- und Umweltwissenschaftliche Fakultä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5C24"/>
      </a:accent1>
      <a:accent2>
        <a:srgbClr val="196C3A"/>
      </a:accent2>
      <a:accent3>
        <a:srgbClr val="337D50"/>
      </a:accent3>
      <a:accent4>
        <a:srgbClr val="4D8D66"/>
      </a:accent4>
      <a:accent5>
        <a:srgbClr val="669D7C"/>
      </a:accent5>
      <a:accent6>
        <a:srgbClr val="80AE92"/>
      </a:accent6>
      <a:hlink>
        <a:srgbClr val="99BEA8"/>
      </a:hlink>
      <a:folHlink>
        <a:srgbClr val="B3CEBD"/>
      </a:folHlink>
    </a:clrScheme>
    <a:fontScheme name="Benutzerdefiniert 1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hr viel Text">
  <a:themeElements>
    <a:clrScheme name="Agrar- und Umweltwissenschaftliche Fakultä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5C24"/>
      </a:accent1>
      <a:accent2>
        <a:srgbClr val="196C3A"/>
      </a:accent2>
      <a:accent3>
        <a:srgbClr val="337D50"/>
      </a:accent3>
      <a:accent4>
        <a:srgbClr val="4D8D66"/>
      </a:accent4>
      <a:accent5>
        <a:srgbClr val="669D7C"/>
      </a:accent5>
      <a:accent6>
        <a:srgbClr val="80AE92"/>
      </a:accent6>
      <a:hlink>
        <a:srgbClr val="99BEA8"/>
      </a:hlink>
      <a:folHlink>
        <a:srgbClr val="B3CEBD"/>
      </a:folHlink>
    </a:clrScheme>
    <a:fontScheme name="Uni_Powerpoint_praesi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1315</Words>
  <Application>Microsoft Office PowerPoint</Application>
  <PresentationFormat>Bildschirmpräsentation (4:3)</PresentationFormat>
  <Paragraphs>337</Paragraphs>
  <Slides>21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Universität</vt:lpstr>
      <vt:lpstr>sehr viel Text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URZ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BEL</cp:lastModifiedBy>
  <cp:revision>1828</cp:revision>
  <dcterms:created xsi:type="dcterms:W3CDTF">2009-05-15T06:28:25Z</dcterms:created>
  <dcterms:modified xsi:type="dcterms:W3CDTF">2015-02-23T15:01:10Z</dcterms:modified>
</cp:coreProperties>
</file>