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4" r:id="rId2"/>
    <p:sldId id="257" r:id="rId3"/>
    <p:sldId id="258" r:id="rId4"/>
    <p:sldId id="267" r:id="rId5"/>
    <p:sldId id="273" r:id="rId6"/>
    <p:sldId id="268" r:id="rId7"/>
    <p:sldId id="272" r:id="rId8"/>
    <p:sldId id="269" r:id="rId9"/>
    <p:sldId id="270" r:id="rId10"/>
    <p:sldId id="271" r:id="rId11"/>
    <p:sldId id="262" r:id="rId12"/>
    <p:sldId id="263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E4417-8288-4901-90F1-3FAFF4DB334C}" type="datetimeFigureOut">
              <a:rPr lang="es-CO" smtClean="0"/>
              <a:t>21/02/2015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6462F-1FC8-4828-AC5F-74F4EE61E7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884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ea typeface="ＭＳ Ｐゴシック" panose="020B0600070205080204" pitchFamily="34" charset="-128"/>
            </a:endParaRPr>
          </a:p>
        </p:txBody>
      </p:sp>
      <p:sp>
        <p:nvSpPr>
          <p:cNvPr id="5124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7C2AD2-2042-4EE1-B5D7-7435300EAC58}" type="slidenum">
              <a:rPr lang="es-ES_tradnl" altLang="es-CO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</a:t>
            </a:fld>
            <a:endParaRPr lang="es-ES_tradnl" altLang="es-CO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379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ea typeface="ＭＳ Ｐゴシック" panose="020B0600070205080204" pitchFamily="34" charset="-128"/>
            </a:endParaRPr>
          </a:p>
        </p:txBody>
      </p:sp>
      <p:sp>
        <p:nvSpPr>
          <p:cNvPr id="5124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7C2AD2-2042-4EE1-B5D7-7435300EAC58}" type="slidenum">
              <a:rPr lang="es-ES_tradnl" altLang="es-CO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s-ES_tradnl" altLang="es-CO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9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59595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4355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3" y="1219200"/>
            <a:ext cx="4011084" cy="83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1219200"/>
            <a:ext cx="6815667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3" y="2057404"/>
            <a:ext cx="4011084" cy="44957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50339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40517" y="531218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440517" y="1371601"/>
            <a:ext cx="7315200" cy="39274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440517" y="5878918"/>
            <a:ext cx="7315200" cy="6905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24036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 rot="10800000">
            <a:off x="609600" y="2209805"/>
            <a:ext cx="10972800" cy="4525963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6671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 rot="10800000">
            <a:off x="8839197" y="1219200"/>
            <a:ext cx="2743200" cy="53340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 rot="10800000">
            <a:off x="609597" y="1219200"/>
            <a:ext cx="8026400" cy="53340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159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379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0" y="838200"/>
            <a:ext cx="5486400" cy="1290638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8461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6033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10972800" cy="960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2209805"/>
            <a:ext cx="5384800" cy="43433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2209805"/>
            <a:ext cx="5384800" cy="43433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461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10972800" cy="89693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21447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784477"/>
            <a:ext cx="5386917" cy="376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70" y="21447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70" y="2784477"/>
            <a:ext cx="5389033" cy="376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9968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999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0" y="838200"/>
            <a:ext cx="5486400" cy="1290638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121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401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5"/>
          <a:stretch>
            <a:fillRect/>
          </a:stretch>
        </p:blipFill>
        <p:spPr bwMode="auto">
          <a:xfrm>
            <a:off x="-8467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Marcador de título 1"/>
          <p:cNvSpPr>
            <a:spLocks noGrp="1"/>
          </p:cNvSpPr>
          <p:nvPr>
            <p:ph type="title"/>
          </p:nvPr>
        </p:nvSpPr>
        <p:spPr bwMode="auto">
          <a:xfrm>
            <a:off x="609600" y="1219200"/>
            <a:ext cx="10972800" cy="9096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8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09600" y="2209800"/>
            <a:ext cx="10972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O" smtClean="0"/>
              <a:t>Haga clic para modificar el estilo de texto del patrón</a:t>
            </a:r>
          </a:p>
          <a:p>
            <a:pPr lvl="1"/>
            <a:r>
              <a:rPr lang="es-ES_tradnl" altLang="es-CO" smtClean="0"/>
              <a:t>Segundo nivel</a:t>
            </a:r>
          </a:p>
          <a:p>
            <a:pPr lvl="2"/>
            <a:r>
              <a:rPr lang="es-ES_tradnl" altLang="es-CO" smtClean="0"/>
              <a:t>Tercer nivel</a:t>
            </a:r>
          </a:p>
          <a:p>
            <a:pPr lvl="3"/>
            <a:r>
              <a:rPr lang="es-ES_tradnl" altLang="es-CO" smtClean="0"/>
              <a:t>Cuarto nivel</a:t>
            </a:r>
          </a:p>
          <a:p>
            <a:pPr lvl="4"/>
            <a:r>
              <a:rPr lang="es-ES_tradnl" altLang="es-CO" smtClean="0"/>
              <a:t>Quinto nivel</a:t>
            </a:r>
          </a:p>
        </p:txBody>
      </p:sp>
      <p:sp>
        <p:nvSpPr>
          <p:cNvPr id="6" name="Rectángulo 5"/>
          <p:cNvSpPr/>
          <p:nvPr/>
        </p:nvSpPr>
        <p:spPr>
          <a:xfrm>
            <a:off x="0" y="6629400"/>
            <a:ext cx="12192000" cy="228600"/>
          </a:xfrm>
          <a:prstGeom prst="rect">
            <a:avLst/>
          </a:prstGeom>
          <a:solidFill>
            <a:srgbClr val="022E24"/>
          </a:solidFill>
          <a:ln>
            <a:solidFill>
              <a:srgbClr val="022E2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MAESTRÍA EN GESTIÓN SOCIOAMBIENTAL REGISTRO CALIFICADO 2014</a:t>
            </a:r>
          </a:p>
        </p:txBody>
      </p:sp>
    </p:spTree>
    <p:extLst>
      <p:ext uri="{BB962C8B-B14F-4D97-AF65-F5344CB8AC3E}">
        <p14:creationId xmlns:p14="http://schemas.microsoft.com/office/powerpoint/2010/main" val="41891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>UNIVERSIDAD DE CIENCIAS APLICADAS Y AMBIENTALES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err="1" smtClean="0"/>
              <a:t>www.udca.edu.co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012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10 Rectángulo redondeado"/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3405389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endParaRPr lang="es-ES" b="1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defRPr/>
            </a:pPr>
            <a:endParaRPr lang="es-ES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es-ES" b="1" u="sng" dirty="0" smtClean="0">
                <a:solidFill>
                  <a:schemeClr val="accent3">
                    <a:lumMod val="50000"/>
                  </a:schemeClr>
                </a:solidFill>
              </a:rPr>
              <a:t>Biodiversidad </a:t>
            </a:r>
            <a:r>
              <a:rPr lang="es-ES" b="1" u="sng" dirty="0">
                <a:solidFill>
                  <a:schemeClr val="accent3">
                    <a:lumMod val="50000"/>
                  </a:schemeClr>
                </a:solidFill>
              </a:rPr>
              <a:t>y Biotecnología Agropecuaria</a:t>
            </a:r>
          </a:p>
          <a:p>
            <a:pPr algn="ctr">
              <a:defRPr/>
            </a:pPr>
            <a:endParaRPr lang="es-ES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Propagación de plantas producidas mediante técnicas biotecnológicas</a:t>
            </a:r>
            <a:endParaRPr lang="es-ES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endParaRPr lang="es-CO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0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FF00"/>
                </a:solidFill>
              </a:rPr>
              <a:t/>
            </a:r>
            <a:br>
              <a:rPr lang="es-CO" dirty="0" smtClean="0">
                <a:solidFill>
                  <a:srgbClr val="FFFF00"/>
                </a:solidFill>
              </a:rPr>
            </a:br>
            <a:r>
              <a:rPr lang="es-CO" dirty="0">
                <a:solidFill>
                  <a:srgbClr val="FFFF00"/>
                </a:solidFill>
              </a:rPr>
              <a:t/>
            </a:r>
            <a:br>
              <a:rPr lang="es-CO" dirty="0">
                <a:solidFill>
                  <a:srgbClr val="FFFF00"/>
                </a:solidFill>
              </a:rPr>
            </a:br>
            <a:r>
              <a:rPr lang="es-CO" dirty="0" smtClean="0">
                <a:solidFill>
                  <a:srgbClr val="FFFF00"/>
                </a:solidFill>
              </a:rPr>
              <a:t/>
            </a:r>
            <a:br>
              <a:rPr lang="es-CO" dirty="0" smtClean="0">
                <a:solidFill>
                  <a:srgbClr val="FFFF00"/>
                </a:solidFill>
              </a:rPr>
            </a:br>
            <a:r>
              <a:rPr lang="es-CO" dirty="0">
                <a:solidFill>
                  <a:srgbClr val="FFFF00"/>
                </a:solidFill>
              </a:rPr>
              <a:t/>
            </a:r>
            <a:br>
              <a:rPr lang="es-CO" dirty="0">
                <a:solidFill>
                  <a:srgbClr val="FFFF00"/>
                </a:solidFill>
              </a:rPr>
            </a:br>
            <a:r>
              <a:rPr lang="es-CO" dirty="0" smtClean="0">
                <a:solidFill>
                  <a:srgbClr val="FFFF00"/>
                </a:solidFill>
              </a:rPr>
              <a:t/>
            </a:r>
            <a:br>
              <a:rPr lang="es-CO" dirty="0" smtClean="0">
                <a:solidFill>
                  <a:srgbClr val="FFFF00"/>
                </a:solidFill>
              </a:rPr>
            </a:br>
            <a:r>
              <a:rPr lang="es-CO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es-CO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s-CO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Estimación de vulnerabilidad al cambio climático de sistemas cafeteros y diseño de arreglos agroforestales en Pacho, </a:t>
            </a:r>
            <a:r>
              <a:rPr lang="es-CO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Tibacuy</a:t>
            </a:r>
            <a:r>
              <a:rPr lang="es-CO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San Juan de Rio Seco, Cundinamarca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663306"/>
            <a:ext cx="10972800" cy="3640858"/>
          </a:xfrm>
          <a:ln>
            <a:solidFill>
              <a:schemeClr val="accent3"/>
            </a:solidFill>
          </a:ln>
        </p:spPr>
        <p:txBody>
          <a:bodyPr/>
          <a:lstStyle/>
          <a:p>
            <a:pPr marL="0" indent="0">
              <a:buNone/>
            </a:pPr>
            <a:endParaRPr lang="es-CO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8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3132930" y="1264848"/>
            <a:ext cx="6788095" cy="533400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Etapas del Proyecto</a:t>
            </a:r>
          </a:p>
        </p:txBody>
      </p:sp>
      <p:sp>
        <p:nvSpPr>
          <p:cNvPr id="6" name="4 Rectángulo redondeado"/>
          <p:cNvSpPr/>
          <p:nvPr/>
        </p:nvSpPr>
        <p:spPr>
          <a:xfrm>
            <a:off x="3340949" y="1964482"/>
            <a:ext cx="2906713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O" sz="1600" dirty="0"/>
              <a:t>Caracterización socioeconómica , biofísica y ambiental de los sistemas de producción de café 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6969080" y="1915986"/>
            <a:ext cx="31242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O" sz="1600" dirty="0"/>
              <a:t>Estimación del grado de vulnerabilidad frente al cambio climático</a:t>
            </a:r>
          </a:p>
        </p:txBody>
      </p:sp>
      <p:sp>
        <p:nvSpPr>
          <p:cNvPr id="8" name="9 Rectángulo redondeado"/>
          <p:cNvSpPr/>
          <p:nvPr/>
        </p:nvSpPr>
        <p:spPr>
          <a:xfrm>
            <a:off x="3832270" y="3687072"/>
            <a:ext cx="5772150" cy="6858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O" sz="1600" dirty="0"/>
              <a:t>Diseño de arreglos agroforestales</a:t>
            </a:r>
          </a:p>
        </p:txBody>
      </p:sp>
      <p:sp>
        <p:nvSpPr>
          <p:cNvPr id="9" name="12 Rectángulo"/>
          <p:cNvSpPr/>
          <p:nvPr/>
        </p:nvSpPr>
        <p:spPr>
          <a:xfrm>
            <a:off x="3886200" y="4906247"/>
            <a:ext cx="6248400" cy="12192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sz="1600" b="1" dirty="0">
                <a:solidFill>
                  <a:srgbClr val="002060"/>
                </a:solidFill>
              </a:rPr>
              <a:t>Eje transversal: </a:t>
            </a:r>
          </a:p>
          <a:p>
            <a:pPr algn="ctr">
              <a:defRPr/>
            </a:pPr>
            <a:r>
              <a:rPr lang="es-CO" sz="1600" b="1" dirty="0">
                <a:solidFill>
                  <a:srgbClr val="002060"/>
                </a:solidFill>
              </a:rPr>
              <a:t>Apropiación Social del Conocimiento</a:t>
            </a:r>
          </a:p>
          <a:p>
            <a:pPr algn="ctr">
              <a:defRPr/>
            </a:pPr>
            <a:r>
              <a:rPr lang="es-CO" sz="1600" b="1" dirty="0">
                <a:solidFill>
                  <a:srgbClr val="002060"/>
                </a:solidFill>
              </a:rPr>
              <a:t>Formación de profesionales  a nivel de Maestría  en Agroforestería Tropical  </a:t>
            </a:r>
          </a:p>
        </p:txBody>
      </p:sp>
      <p:sp>
        <p:nvSpPr>
          <p:cNvPr id="10" name="1 Flecha abajo"/>
          <p:cNvSpPr/>
          <p:nvPr/>
        </p:nvSpPr>
        <p:spPr>
          <a:xfrm>
            <a:off x="8493952" y="3219425"/>
            <a:ext cx="228600" cy="20955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1" name="13 Flecha abajo"/>
          <p:cNvSpPr/>
          <p:nvPr/>
        </p:nvSpPr>
        <p:spPr>
          <a:xfrm>
            <a:off x="4794305" y="3272777"/>
            <a:ext cx="228600" cy="20955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3" name="15 Flecha abajo"/>
          <p:cNvSpPr/>
          <p:nvPr/>
        </p:nvSpPr>
        <p:spPr>
          <a:xfrm>
            <a:off x="4343400" y="4514850"/>
            <a:ext cx="228600" cy="20955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4" name="2 Flecha derecha"/>
          <p:cNvSpPr/>
          <p:nvPr/>
        </p:nvSpPr>
        <p:spPr>
          <a:xfrm>
            <a:off x="6393622" y="2186910"/>
            <a:ext cx="200025" cy="3048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458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  <a:noFill/>
          <a:ln>
            <a:solidFill>
              <a:schemeClr val="accent3"/>
            </a:solidFill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ES_tradnl" dirty="0" smtClean="0">
                <a:ea typeface="ＭＳ Ｐゴシック" panose="020B0600070205080204" pitchFamily="34" charset="-128"/>
              </a:rPr>
              <a:t/>
            </a:r>
            <a:br>
              <a:rPr lang="es-ES_tradnl" dirty="0" smtClean="0">
                <a:ea typeface="ＭＳ Ｐゴシック" panose="020B0600070205080204" pitchFamily="34" charset="-128"/>
              </a:rPr>
            </a:br>
            <a:r>
              <a:rPr lang="es-ES_tradnl" dirty="0" smtClean="0">
                <a:ea typeface="ＭＳ Ｐゴシック" panose="020B0600070205080204" pitchFamily="34" charset="-128"/>
              </a:rPr>
              <a:t>FACULTAD DE INGENIERIA</a:t>
            </a:r>
            <a:br>
              <a:rPr lang="es-ES_tradnl" dirty="0" smtClean="0">
                <a:ea typeface="ＭＳ Ｐゴシック" panose="020B0600070205080204" pitchFamily="34" charset="-128"/>
              </a:rPr>
            </a:br>
            <a:endParaRPr lang="es-ES_tradnl" dirty="0" smtClean="0">
              <a:ea typeface="ＭＳ Ｐゴシック" panose="020B0600070205080204" pitchFamily="34" charset="-128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09800" y="3886200"/>
            <a:ext cx="7772400" cy="1752600"/>
          </a:xfrm>
          <a:noFill/>
          <a:ln>
            <a:solidFill>
              <a:schemeClr val="accent3"/>
            </a:solidFill>
          </a:ln>
          <a:effectLst>
            <a:outerShdw blurRad="50800" dist="38100" dir="2700000" rotWithShape="0">
              <a:srgbClr val="000000">
                <a:alpha val="42999"/>
              </a:srgb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s-ES_tradnl" sz="2800" b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INGENIERÍA GEOGRÁFICA Y AMBIENTAL</a:t>
            </a:r>
          </a:p>
          <a:p>
            <a:pPr eaLnBrk="1" hangingPunct="1">
              <a:defRPr/>
            </a:pPr>
            <a:r>
              <a:rPr lang="es-ES_tradnl" sz="2800" b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INGENIERÍA COMERCIAL</a:t>
            </a:r>
          </a:p>
          <a:p>
            <a:pPr eaLnBrk="1" hangingPunct="1">
              <a:defRPr/>
            </a:pPr>
            <a:r>
              <a:rPr lang="es-ES_tradnl" sz="2800" b="1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INGENIERÍA AGRONÓMICA</a:t>
            </a:r>
            <a:endParaRPr lang="es-ES_tradnl" sz="2800" b="1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578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84868" y="1790163"/>
            <a:ext cx="7272262" cy="4262907"/>
          </a:xfrm>
          <a:noFill/>
          <a:ln>
            <a:solidFill>
              <a:schemeClr val="accent3"/>
            </a:solidFill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es-ES_tradnl" sz="3200" dirty="0">
                <a:ea typeface="ＭＳ Ｐゴシック" panose="020B0600070205080204" pitchFamily="34" charset="-128"/>
              </a:rPr>
              <a:t>INGENIERÍA GEOGRÁFICA Y </a:t>
            </a:r>
            <a:r>
              <a:rPr lang="es-ES_tradnl" sz="3200" dirty="0" smtClean="0">
                <a:ea typeface="ＭＳ Ｐゴシック" panose="020B0600070205080204" pitchFamily="34" charset="-128"/>
              </a:rPr>
              <a:t>AMBIENTAL:</a:t>
            </a:r>
            <a:br>
              <a:rPr lang="es-ES_tradnl" sz="3200" dirty="0" smtClean="0">
                <a:ea typeface="ＭＳ Ｐゴシック" panose="020B0600070205080204" pitchFamily="34" charset="-128"/>
              </a:rPr>
            </a:br>
            <a:r>
              <a:rPr lang="es-ES_tradnl" sz="2000" dirty="0" smtClean="0">
                <a:ea typeface="ＭＳ Ｐゴシック" panose="020B0600070205080204" pitchFamily="34" charset="-128"/>
              </a:rPr>
              <a:t>ESPECIALIZACIÓN EN GESTIÓN SOCIAL Y AMBIENTAL</a:t>
            </a:r>
            <a:br>
              <a:rPr lang="es-ES_tradnl" sz="2000" dirty="0" smtClean="0">
                <a:ea typeface="ＭＳ Ｐゴシック" panose="020B0600070205080204" pitchFamily="34" charset="-128"/>
              </a:rPr>
            </a:br>
            <a:r>
              <a:rPr lang="es-ES_tradnl" sz="2000" dirty="0" smtClean="0">
                <a:ea typeface="ＭＳ Ｐゴシック" panose="020B0600070205080204" pitchFamily="34" charset="-128"/>
              </a:rPr>
              <a:t>MAESTRÍA EN GESTIÓN SOCIOAMBIENTAL</a:t>
            </a:r>
            <a:br>
              <a:rPr lang="es-ES_tradnl" sz="2000" dirty="0" smtClean="0">
                <a:ea typeface="ＭＳ Ｐゴシック" panose="020B0600070205080204" pitchFamily="34" charset="-128"/>
              </a:rPr>
            </a:br>
            <a:r>
              <a:rPr lang="es-ES_tradnl" sz="2800" dirty="0">
                <a:ea typeface="ＭＳ Ｐゴシック" panose="020B0600070205080204" pitchFamily="34" charset="-128"/>
              </a:rPr>
              <a:t/>
            </a:r>
            <a:br>
              <a:rPr lang="es-ES_tradnl" sz="2800" dirty="0">
                <a:ea typeface="ＭＳ Ｐゴシック" panose="020B0600070205080204" pitchFamily="34" charset="-128"/>
              </a:rPr>
            </a:br>
            <a:r>
              <a:rPr lang="es-ES_tradnl" sz="3200" dirty="0">
                <a:ea typeface="ＭＳ Ｐゴシック" panose="020B0600070205080204" pitchFamily="34" charset="-128"/>
              </a:rPr>
              <a:t>INGENIERÍA </a:t>
            </a:r>
            <a:r>
              <a:rPr lang="es-ES_tradnl" sz="3200" dirty="0" smtClean="0">
                <a:ea typeface="ＭＳ Ｐゴシック" panose="020B0600070205080204" pitchFamily="34" charset="-128"/>
              </a:rPr>
              <a:t>AGRONÓMICA:</a:t>
            </a:r>
            <a:br>
              <a:rPr lang="es-ES_tradnl" sz="3200" dirty="0" smtClean="0">
                <a:ea typeface="ＭＳ Ｐゴシック" panose="020B0600070205080204" pitchFamily="34" charset="-128"/>
              </a:rPr>
            </a:br>
            <a:r>
              <a:rPr lang="es-ES_tradnl" sz="2000" dirty="0" smtClean="0">
                <a:ea typeface="ＭＳ Ｐゴシック" panose="020B0600070205080204" pitchFamily="34" charset="-128"/>
              </a:rPr>
              <a:t>ESPECIALIZACIÓN EN MANEJO SOSTENIBLE DE SUELOS</a:t>
            </a:r>
            <a:br>
              <a:rPr lang="es-ES_tradnl" sz="2000" dirty="0" smtClean="0">
                <a:ea typeface="ＭＳ Ｐゴシック" panose="020B0600070205080204" pitchFamily="34" charset="-128"/>
              </a:rPr>
            </a:br>
            <a:r>
              <a:rPr lang="es-ES_tradnl" sz="2000" dirty="0" smtClean="0">
                <a:ea typeface="ＭＳ Ｐゴシック" panose="020B0600070205080204" pitchFamily="34" charset="-128"/>
              </a:rPr>
              <a:t>MAESTRÍA EN AGROFORESTERIA TROPICAL</a:t>
            </a:r>
            <a:r>
              <a:rPr lang="es-ES_tradnl" sz="2800" dirty="0">
                <a:ea typeface="ＭＳ Ｐゴシック" panose="020B0600070205080204" pitchFamily="34" charset="-128"/>
              </a:rPr>
              <a:t/>
            </a:r>
            <a:br>
              <a:rPr lang="es-ES_tradnl" sz="2800" dirty="0">
                <a:ea typeface="ＭＳ Ｐゴシック" panose="020B0600070205080204" pitchFamily="34" charset="-128"/>
              </a:rPr>
            </a:br>
            <a:endParaRPr lang="es-ES_tradnl" sz="280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536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GRUPOS DE INVESTIGACIÓN</a:t>
            </a:r>
            <a:endParaRPr lang="es-CO" dirty="0"/>
          </a:p>
        </p:txBody>
      </p:sp>
      <p:sp>
        <p:nvSpPr>
          <p:cNvPr id="23" name="Marcador de contenido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grpSp>
        <p:nvGrpSpPr>
          <p:cNvPr id="5" name="5 Grupo"/>
          <p:cNvGrpSpPr/>
          <p:nvPr/>
        </p:nvGrpSpPr>
        <p:grpSpPr>
          <a:xfrm>
            <a:off x="1346200" y="2408037"/>
            <a:ext cx="8480380" cy="2023469"/>
            <a:chOff x="905334" y="1645443"/>
            <a:chExt cx="8847665" cy="2697958"/>
          </a:xfrm>
          <a:solidFill>
            <a:schemeClr val="accent3">
              <a:lumMod val="75000"/>
            </a:schemeClr>
          </a:solidFill>
        </p:grpSpPr>
        <p:sp>
          <p:nvSpPr>
            <p:cNvPr id="6" name="12 Rectángulo"/>
            <p:cNvSpPr/>
            <p:nvPr/>
          </p:nvSpPr>
          <p:spPr>
            <a:xfrm>
              <a:off x="4063609" y="1645443"/>
              <a:ext cx="2423403" cy="728295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CO" b="1" dirty="0"/>
                <a:t>Facultad </a:t>
              </a:r>
              <a:r>
                <a:rPr lang="es-CO" b="1" dirty="0" smtClean="0"/>
                <a:t>Ingeniería</a:t>
              </a:r>
              <a:endParaRPr lang="es-CO" b="1" dirty="0"/>
            </a:p>
          </p:txBody>
        </p:sp>
        <p:sp>
          <p:nvSpPr>
            <p:cNvPr id="7" name="13 Rectángulo"/>
            <p:cNvSpPr/>
            <p:nvPr/>
          </p:nvSpPr>
          <p:spPr>
            <a:xfrm>
              <a:off x="905334" y="2795078"/>
              <a:ext cx="2423402" cy="1548322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CO" b="1" dirty="0"/>
                <a:t>Ingeniería Geográfica  y Ambiental</a:t>
              </a:r>
            </a:p>
            <a:p>
              <a:pPr algn="ctr">
                <a:defRPr/>
              </a:pPr>
              <a:r>
                <a:rPr lang="es-CO" sz="900" dirty="0"/>
                <a:t> </a:t>
              </a:r>
            </a:p>
          </p:txBody>
        </p:sp>
        <p:sp>
          <p:nvSpPr>
            <p:cNvPr id="8" name="14 Rectángulo"/>
            <p:cNvSpPr/>
            <p:nvPr/>
          </p:nvSpPr>
          <p:spPr>
            <a:xfrm>
              <a:off x="4068852" y="2789019"/>
              <a:ext cx="2499254" cy="1554382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CO" b="1" dirty="0"/>
                <a:t>Ingeniería Agronómica</a:t>
              </a:r>
            </a:p>
          </p:txBody>
        </p:sp>
        <p:sp>
          <p:nvSpPr>
            <p:cNvPr id="9" name="15 Rectángulo"/>
            <p:cNvSpPr/>
            <p:nvPr/>
          </p:nvSpPr>
          <p:spPr>
            <a:xfrm>
              <a:off x="7329418" y="2789017"/>
              <a:ext cx="2423581" cy="1554384"/>
            </a:xfrm>
            <a:prstGeom prst="rect">
              <a:avLst/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CO" b="1" dirty="0"/>
                <a:t>Ingeniería Comercial</a:t>
              </a:r>
            </a:p>
          </p:txBody>
        </p:sp>
        <p:cxnSp>
          <p:nvCxnSpPr>
            <p:cNvPr id="10" name="23 Conector recto"/>
            <p:cNvCxnSpPr/>
            <p:nvPr/>
          </p:nvCxnSpPr>
          <p:spPr>
            <a:xfrm flipH="1">
              <a:off x="2117035" y="2556013"/>
              <a:ext cx="3110591" cy="0"/>
            </a:xfrm>
            <a:prstGeom prst="lin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21 Conector recto de flecha"/>
            <p:cNvCxnSpPr>
              <a:stCxn id="6" idx="2"/>
              <a:endCxn id="8" idx="0"/>
            </p:cNvCxnSpPr>
            <p:nvPr/>
          </p:nvCxnSpPr>
          <p:spPr>
            <a:xfrm>
              <a:off x="5275310" y="2373737"/>
              <a:ext cx="43170" cy="415281"/>
            </a:xfrm>
            <a:prstGeom prst="straightConnector1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24 Conector recto"/>
            <p:cNvCxnSpPr/>
            <p:nvPr/>
          </p:nvCxnSpPr>
          <p:spPr>
            <a:xfrm flipH="1">
              <a:off x="5220311" y="2556013"/>
              <a:ext cx="3239371" cy="0"/>
            </a:xfrm>
            <a:prstGeom prst="line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26 Conector recto de flecha"/>
            <p:cNvCxnSpPr>
              <a:endCxn id="7" idx="0"/>
            </p:cNvCxnSpPr>
            <p:nvPr/>
          </p:nvCxnSpPr>
          <p:spPr>
            <a:xfrm>
              <a:off x="2117035" y="2556013"/>
              <a:ext cx="0" cy="239065"/>
            </a:xfrm>
            <a:prstGeom prst="straightConnector1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30 Conector recto de flecha"/>
            <p:cNvCxnSpPr/>
            <p:nvPr/>
          </p:nvCxnSpPr>
          <p:spPr>
            <a:xfrm>
              <a:off x="8459682" y="2556013"/>
              <a:ext cx="0" cy="239065"/>
            </a:xfrm>
            <a:prstGeom prst="straightConnector1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5" name="13 Rectángulo"/>
          <p:cNvSpPr/>
          <p:nvPr/>
        </p:nvSpPr>
        <p:spPr>
          <a:xfrm>
            <a:off x="1346200" y="4572690"/>
            <a:ext cx="2322802" cy="959059"/>
          </a:xfrm>
          <a:prstGeom prst="rect">
            <a:avLst/>
          </a:prstGeom>
          <a:solidFill>
            <a:srgbClr val="E8700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/>
              <a:t>Investigaciones geográficas para el desarrollo territorial</a:t>
            </a:r>
            <a:endParaRPr lang="es-CO" sz="900" dirty="0"/>
          </a:p>
        </p:txBody>
      </p:sp>
      <p:sp>
        <p:nvSpPr>
          <p:cNvPr id="16" name="13 Rectángulo"/>
          <p:cNvSpPr/>
          <p:nvPr/>
        </p:nvSpPr>
        <p:spPr>
          <a:xfrm>
            <a:off x="4373368" y="4572689"/>
            <a:ext cx="2400531" cy="1020073"/>
          </a:xfrm>
          <a:prstGeom prst="rect">
            <a:avLst/>
          </a:prstGeom>
          <a:solidFill>
            <a:srgbClr val="E8700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/>
              <a:t>1. </a:t>
            </a:r>
            <a:r>
              <a:rPr lang="es-CO" dirty="0" err="1"/>
              <a:t>Fitosanidad</a:t>
            </a:r>
            <a:endParaRPr lang="es-CO" dirty="0"/>
          </a:p>
          <a:p>
            <a:pPr algn="ctr">
              <a:defRPr/>
            </a:pPr>
            <a:r>
              <a:rPr lang="es-CO" dirty="0"/>
              <a:t> 2. </a:t>
            </a:r>
            <a:r>
              <a:rPr lang="es-CO" dirty="0" err="1"/>
              <a:t>Ecofisiología</a:t>
            </a:r>
            <a:r>
              <a:rPr lang="es-CO" dirty="0"/>
              <a:t> agrícola tropical</a:t>
            </a:r>
          </a:p>
          <a:p>
            <a:pPr algn="ctr">
              <a:defRPr/>
            </a:pPr>
            <a:r>
              <a:rPr lang="es-CO" sz="900" dirty="0"/>
              <a:t> </a:t>
            </a:r>
          </a:p>
        </p:txBody>
      </p:sp>
      <p:sp>
        <p:nvSpPr>
          <p:cNvPr id="17" name="13 Rectángulo"/>
          <p:cNvSpPr/>
          <p:nvPr/>
        </p:nvSpPr>
        <p:spPr>
          <a:xfrm>
            <a:off x="7503607" y="4572689"/>
            <a:ext cx="2322973" cy="1032774"/>
          </a:xfrm>
          <a:prstGeom prst="rect">
            <a:avLst/>
          </a:prstGeom>
          <a:solidFill>
            <a:srgbClr val="E8700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/>
              <a:t>Gestión y desarrollo empresarial</a:t>
            </a:r>
          </a:p>
          <a:p>
            <a:pPr algn="ctr">
              <a:defRPr/>
            </a:pPr>
            <a:r>
              <a:rPr lang="es-CO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061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70229" y="3349581"/>
            <a:ext cx="5486400" cy="1290638"/>
          </a:xfrm>
          <a:ln>
            <a:solidFill>
              <a:schemeClr val="accent3"/>
            </a:solidFill>
          </a:ln>
        </p:spPr>
        <p:txBody>
          <a:bodyPr/>
          <a:lstStyle/>
          <a:p>
            <a:r>
              <a:rPr lang="es-CO" dirty="0" smtClean="0"/>
              <a:t>INVESTIGACIÓN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s-CO" sz="2400" dirty="0" smtClean="0"/>
          </a:p>
          <a:p>
            <a:pPr lvl="2"/>
            <a:r>
              <a:rPr lang="es-CO" sz="3200" b="1" dirty="0" smtClean="0"/>
              <a:t>U.D.C.A.</a:t>
            </a:r>
          </a:p>
          <a:p>
            <a:pPr lvl="2"/>
            <a:r>
              <a:rPr lang="es-CO" sz="3200" b="1" dirty="0" smtClean="0"/>
              <a:t>ECOPETROL</a:t>
            </a:r>
          </a:p>
          <a:p>
            <a:pPr lvl="2"/>
            <a:r>
              <a:rPr lang="es-CO" sz="3200" b="1" dirty="0" smtClean="0"/>
              <a:t>REGALÍAS</a:t>
            </a:r>
          </a:p>
          <a:p>
            <a:pPr lvl="2"/>
            <a:r>
              <a:rPr lang="es-CO" sz="3200" b="1" dirty="0" smtClean="0"/>
              <a:t>IDEAM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394792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pPr marL="0" indent="0">
              <a:buNone/>
            </a:pPr>
            <a:endParaRPr lang="es-CO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265" y="2642808"/>
            <a:ext cx="7576322" cy="2289799"/>
          </a:xfrm>
          <a:prstGeom prst="rect">
            <a:avLst/>
          </a:prstGeom>
          <a:ln>
            <a:solidFill>
              <a:schemeClr val="accent3"/>
            </a:solidFill>
          </a:ln>
        </p:spPr>
      </p:pic>
    </p:spTree>
    <p:extLst>
      <p:ext uri="{BB962C8B-B14F-4D97-AF65-F5344CB8AC3E}">
        <p14:creationId xmlns:p14="http://schemas.microsoft.com/office/powerpoint/2010/main" val="348783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5 Rectángulo redondeado"/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3946301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ES" b="1" dirty="0"/>
          </a:p>
          <a:p>
            <a:pPr algn="ctr">
              <a:defRPr/>
            </a:pPr>
            <a:endParaRPr lang="es-ES" b="1" u="sng" dirty="0">
              <a:solidFill>
                <a:srgbClr val="00B050"/>
              </a:solidFill>
            </a:endParaRPr>
          </a:p>
          <a:p>
            <a:pPr marL="0" indent="0" algn="ctr">
              <a:buNone/>
              <a:defRPr/>
            </a:pPr>
            <a:r>
              <a:rPr lang="es-ES" b="1" u="sng" dirty="0">
                <a:solidFill>
                  <a:schemeClr val="accent3">
                    <a:lumMod val="50000"/>
                  </a:schemeClr>
                </a:solidFill>
              </a:rPr>
              <a:t>Identificación y Caracterización de 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</a:rPr>
              <a:t>sistemas agroforestales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MX" dirty="0">
                <a:solidFill>
                  <a:schemeClr val="accent3">
                    <a:lumMod val="50000"/>
                  </a:schemeClr>
                </a:solidFill>
              </a:rPr>
              <a:t>Interacciones de componentes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Evaluación del flujo y utilización de biomasa y nutrientes.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Fisiología en sistemas agroforestales.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Modelación en Safs </a:t>
            </a:r>
          </a:p>
          <a:p>
            <a:pPr>
              <a:defRPr/>
            </a:pPr>
            <a:endParaRPr lang="es-CO" dirty="0"/>
          </a:p>
          <a:p>
            <a:pPr algn="ctr"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813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8 Rectángulo redondeado"/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3946301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ES" b="1" dirty="0"/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 marL="0" indent="0">
              <a:buNone/>
              <a:defRPr/>
            </a:pPr>
            <a:r>
              <a:rPr lang="es-ES" b="1" u="sng" dirty="0" smtClean="0">
                <a:solidFill>
                  <a:schemeClr val="accent3">
                    <a:lumMod val="50000"/>
                  </a:schemeClr>
                </a:solidFill>
              </a:rPr>
              <a:t>Manejo </a:t>
            </a:r>
            <a:r>
              <a:rPr lang="es-ES" b="1" u="sng" dirty="0">
                <a:solidFill>
                  <a:schemeClr val="accent3">
                    <a:lumMod val="50000"/>
                  </a:schemeClr>
                </a:solidFill>
              </a:rPr>
              <a:t>Integrado de SAFs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Manejo y Conservación de Suelos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Manejo integrado de plagas en Agroforestería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Selección, mejoramiento genético y conservación de especies</a:t>
            </a:r>
            <a:endParaRPr lang="es-ES" u="sng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>
              <a:defRPr/>
            </a:pPr>
            <a:endParaRPr lang="es-CO" u="sng" dirty="0">
              <a:solidFill>
                <a:srgbClr val="C00000"/>
              </a:solidFill>
            </a:endParaRPr>
          </a:p>
          <a:p>
            <a:pPr algn="ctr"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8806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11 Rectángulo redondeado"/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4100848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ES" b="1" dirty="0"/>
          </a:p>
          <a:p>
            <a:pPr>
              <a:defRPr/>
            </a:pPr>
            <a:endParaRPr lang="es-ES" b="1" u="sng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es-ES" b="1" u="sng" dirty="0">
                <a:solidFill>
                  <a:schemeClr val="accent3">
                    <a:lumMod val="50000"/>
                  </a:schemeClr>
                </a:solidFill>
              </a:rPr>
              <a:t>Cambio Climático, y Servicios Ambientales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Fijación y almacenamiento de carbono (mitigación)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Adaptación al cambio climático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Conservación de biodiversidad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ES" dirty="0">
                <a:solidFill>
                  <a:schemeClr val="accent3">
                    <a:lumMod val="50000"/>
                  </a:schemeClr>
                </a:solidFill>
              </a:rPr>
              <a:t>Conservación de recursos hídricos</a:t>
            </a:r>
          </a:p>
          <a:p>
            <a:pPr>
              <a:defRPr/>
            </a:pPr>
            <a:endParaRPr lang="es-CO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9662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MGS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189</Words>
  <Application>Microsoft Office PowerPoint</Application>
  <PresentationFormat>Personalizado</PresentationFormat>
  <Paragraphs>72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Plantilla MGSA</vt:lpstr>
      <vt:lpstr>  UNIVERSIDAD DE CIENCIAS APLICADAS Y AMBIENTALES</vt:lpstr>
      <vt:lpstr> FACULTAD DE INGENIERIA </vt:lpstr>
      <vt:lpstr>INGENIERÍA GEOGRÁFICA Y AMBIENTAL: ESPECIALIZACIÓN EN GESTIÓN SOCIAL Y AMBIENTAL MAESTRÍA EN GESTIÓN SOCIOAMBIENTAL  INGENIERÍA AGRONÓMICA: ESPECIALIZACIÓN EN MANEJO SOSTENIBLE DE SUELOS MAESTRÍA EN AGROFORESTERIA TROPICAL </vt:lpstr>
      <vt:lpstr>GRUPOS DE INVESTIGACIÓN</vt:lpstr>
      <vt:lpstr>INVESTIGACIÓN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Proyecto: Estimación de vulnerabilidad al cambio climático de sistemas cafeteros y diseño de arreglos agroforestales en Pacho, Tibacuy, San Juan de Rio Seco, Cundinamarca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GRAZIELLA</cp:lastModifiedBy>
  <cp:revision>40</cp:revision>
  <dcterms:created xsi:type="dcterms:W3CDTF">2014-08-08T14:46:43Z</dcterms:created>
  <dcterms:modified xsi:type="dcterms:W3CDTF">2015-02-21T23:30:18Z</dcterms:modified>
</cp:coreProperties>
</file>