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sldIdLst>
    <p:sldId id="256" r:id="rId7"/>
    <p:sldId id="257" r:id="rId8"/>
    <p:sldId id="259" r:id="rId9"/>
    <p:sldId id="274" r:id="rId10"/>
    <p:sldId id="258" r:id="rId11"/>
    <p:sldId id="260" r:id="rId12"/>
    <p:sldId id="273" r:id="rId13"/>
  </p:sldIdLst>
  <p:sldSz cx="9144000" cy="6858000" type="screen4x3"/>
  <p:notesSz cx="6858000" cy="9144000"/>
  <p:defaultTextStyle>
    <a:defPPr>
      <a:defRPr lang="es-C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6D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560" autoAdjust="0"/>
  </p:normalViewPr>
  <p:slideViewPr>
    <p:cSldViewPr>
      <p:cViewPr varScale="1">
        <p:scale>
          <a:sx n="70" d="100"/>
          <a:sy n="70" d="100"/>
        </p:scale>
        <p:origin x="-130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F61C6E-51DB-4C88-9530-A381D1A1C1D1}" type="datetimeFigureOut">
              <a:rPr lang="es-CO"/>
              <a:pPr/>
              <a:t>28/02/2016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16821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7A79FA6-68F8-443F-946D-60471FFFC6D5}" type="datetimeFigureOut">
              <a:rPr lang="es-CO"/>
              <a:pPr/>
              <a:t>28/02/2016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88125" y="630872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112F1BD-D44B-4BCD-8C00-8CD0C08EB27F}" type="slidenum">
              <a:rPr lang="es-CO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82283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4D8A140-664D-4FAB-ABD3-4FDCA47DC6D6}" type="datetimeFigureOut">
              <a:rPr lang="es-CO"/>
              <a:pPr/>
              <a:t>28/02/2016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90060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B7888E-247E-492C-910A-3D035FC8B3B1}" type="datetimeFigureOut">
              <a:rPr lang="es-CO"/>
              <a:pPr/>
              <a:t>28/02/2016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97402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BD0CDE-EF60-41B7-9A9E-A00D768837B0}" type="datetimeFigureOut">
              <a:rPr lang="es-CO"/>
              <a:pPr/>
              <a:t>28/02/2016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36947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C40830F-A739-4A78-ADA2-264FC47EEB6E}" type="datetimeFigureOut">
              <a:rPr lang="es-CO"/>
              <a:pPr/>
              <a:t>28/02/2016</a:t>
            </a:fld>
            <a:endParaRPr lang="es-CO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89644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6C4A278-D7D1-412A-84DF-544C00C8C38F}" type="datetimeFigureOut">
              <a:rPr lang="es-CO"/>
              <a:pPr/>
              <a:t>28/02/2016</a:t>
            </a:fld>
            <a:endParaRPr lang="es-CO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02253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38D6F9-CB9E-4864-8FD6-A44A24BB5A83}" type="datetimeFigureOut">
              <a:rPr lang="es-CO"/>
              <a:pPr/>
              <a:t>28/02/2016</a:t>
            </a:fld>
            <a:endParaRPr lang="es-CO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710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557413A-E0B7-47F1-B951-45DFDFE1902C}" type="datetimeFigureOut">
              <a:rPr lang="es-CO"/>
              <a:pPr/>
              <a:t>28/02/2016</a:t>
            </a:fld>
            <a:endParaRPr lang="es-CO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88125" y="630872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379DB8D1-F562-4265-B9A2-9DC5F2784562}" type="slidenum">
              <a:rPr lang="es-CO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74636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61CAEBE-8F66-4B91-9B5B-AFB70F6B93E3}" type="datetimeFigureOut">
              <a:rPr lang="es-CO"/>
              <a:pPr/>
              <a:t>28/02/2016</a:t>
            </a:fld>
            <a:endParaRPr lang="es-CO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88125" y="630872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AF1BE268-9700-4396-A583-95C4B142E964}" type="slidenum">
              <a:rPr lang="es-CO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91005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smtClean="0"/>
              <a:t>Haga clic en el icono para agregar una imagen</a:t>
            </a:r>
            <a:endParaRPr lang="es-CO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E7C9DE-CB0A-4C77-B5D2-4CB5DB7C025A}" type="datetimeFigureOut">
              <a:rPr lang="es-CO"/>
              <a:pPr/>
              <a:t>28/02/2016</a:t>
            </a:fld>
            <a:endParaRPr lang="es-CO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88125" y="630872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FCDFF11D-162A-4297-88C5-B6F4C1CCC623}" type="slidenum">
              <a:rPr lang="es-CO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26247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684213" y="476250"/>
            <a:ext cx="7488237" cy="941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s-CO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11188" y="6356350"/>
            <a:ext cx="23050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fld id="{3D61E726-3200-4A50-9014-64CB7E5296B7}" type="datetimeFigureOut">
              <a:rPr lang="es-CO"/>
              <a:pPr/>
              <a:t>28/02/2016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42560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6" r:id="rId7"/>
    <p:sldLayoutId id="2147483717" r:id="rId8"/>
    <p:sldLayoutId id="2147483718" r:id="rId9"/>
    <p:sldLayoutId id="2147483719" r:id="rId10"/>
    <p:sldLayoutId id="2147483715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rgbClr val="A6A6A6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A6A6A6"/>
          </a:solidFill>
          <a:latin typeface="Calibri" pitchFamily="34" charset="0"/>
          <a:ea typeface="MS PGothic" pitchFamily="34" charset="-128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A6A6A6"/>
          </a:solidFill>
          <a:latin typeface="Calibri" pitchFamily="34" charset="0"/>
          <a:ea typeface="MS PGothic" pitchFamily="34" charset="-128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A6A6A6"/>
          </a:solidFill>
          <a:latin typeface="Calibri" pitchFamily="34" charset="0"/>
          <a:ea typeface="MS PGothic" pitchFamily="34" charset="-128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A6A6A6"/>
          </a:solidFill>
          <a:latin typeface="Calibri" pitchFamily="34" charset="0"/>
          <a:ea typeface="MS PGothic" pitchFamily="34" charset="-128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rgbClr val="7F7F7F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rgbClr val="7F7F7F"/>
          </a:solidFill>
          <a:latin typeface="+mn-lt"/>
          <a:ea typeface="MS PGothic" pitchFamily="34" charset="-128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rgbClr val="7F7F7F"/>
          </a:solidFill>
          <a:latin typeface="+mn-lt"/>
          <a:ea typeface="MS PGothic" pitchFamily="34" charset="-128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rgbClr val="7F7F7F"/>
          </a:solidFill>
          <a:latin typeface="+mn-lt"/>
          <a:ea typeface="MS PGothic" pitchFamily="34" charset="-128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rgbClr val="7F7F7F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smtClean="0">
                <a:solidFill>
                  <a:schemeClr val="bg1"/>
                </a:solidFill>
              </a:rPr>
              <a:t>Capacitaciones  -  </a:t>
            </a:r>
            <a:r>
              <a:rPr lang="es-CO" dirty="0" err="1" smtClean="0">
                <a:solidFill>
                  <a:schemeClr val="bg1"/>
                </a:solidFill>
              </a:rPr>
              <a:t>Corpoica</a:t>
            </a:r>
            <a:r>
              <a:rPr lang="es-CO" dirty="0" smtClean="0">
                <a:solidFill>
                  <a:schemeClr val="bg1"/>
                </a:solidFill>
              </a:rPr>
              <a:t/>
            </a:r>
            <a:br>
              <a:rPr lang="es-CO" dirty="0" smtClean="0">
                <a:solidFill>
                  <a:schemeClr val="bg1"/>
                </a:solidFill>
              </a:rPr>
            </a:br>
            <a:r>
              <a:rPr lang="es-CO" dirty="0" err="1" smtClean="0">
                <a:solidFill>
                  <a:schemeClr val="bg1"/>
                </a:solidFill>
              </a:rPr>
              <a:t>Edunabio</a:t>
            </a:r>
            <a:r>
              <a:rPr lang="es-CO" dirty="0" smtClean="0">
                <a:solidFill>
                  <a:schemeClr val="bg1"/>
                </a:solidFill>
              </a:rPr>
              <a:t> 2015 -2016</a:t>
            </a:r>
            <a:endParaRPr lang="es-CO" dirty="0">
              <a:solidFill>
                <a:schemeClr val="bg1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6300192" y="3789040"/>
            <a:ext cx="20882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Martha Gómez</a:t>
            </a:r>
          </a:p>
          <a:p>
            <a:pPr algn="just"/>
            <a:r>
              <a:rPr lang="es-CO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Laura Villamizar </a:t>
            </a:r>
          </a:p>
          <a:p>
            <a:pPr algn="just"/>
            <a:r>
              <a:rPr lang="es-CO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Erika </a:t>
            </a:r>
            <a:r>
              <a:rPr lang="es-CO" sz="16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Grijalba</a:t>
            </a:r>
            <a:endParaRPr lang="es-CO" sz="16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CO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Mauricio Cruz</a:t>
            </a:r>
          </a:p>
          <a:p>
            <a:pPr algn="just"/>
            <a:r>
              <a:rPr lang="es-CO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Hugo Jiménez</a:t>
            </a:r>
          </a:p>
          <a:p>
            <a:pPr algn="just"/>
            <a:r>
              <a:rPr lang="es-CO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Gloria Barrera</a:t>
            </a:r>
            <a:endParaRPr lang="es-CO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ncpprokill.com/images/Fall_armyworms_Insecticid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268760"/>
            <a:ext cx="1291343" cy="110183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http://www.enviroone.com/images/crops/cor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348880"/>
            <a:ext cx="1291343" cy="123575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http://www.trevorwilliams.info/images/ODVs_in_OB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360" y="3573016"/>
            <a:ext cx="1237487" cy="1201568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0" descr="http://www.forestryimages.org/images/768x512/1739001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711" y="4740323"/>
            <a:ext cx="1198005" cy="1136949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1331640" y="913938"/>
            <a:ext cx="7272808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1600" b="1" dirty="0" smtClean="0"/>
              <a:t>Fecha :</a:t>
            </a:r>
            <a:r>
              <a:rPr lang="es-CO" sz="1600" dirty="0" smtClean="0"/>
              <a:t>10 al </a:t>
            </a:r>
            <a:r>
              <a:rPr lang="es-CO" sz="1600" b="1" dirty="0" smtClean="0"/>
              <a:t> </a:t>
            </a:r>
            <a:r>
              <a:rPr lang="es-CO" sz="1600" dirty="0"/>
              <a:t>13 de noviembre de 2015</a:t>
            </a:r>
          </a:p>
          <a:p>
            <a:r>
              <a:rPr lang="es-CO" sz="1600" b="1" dirty="0" smtClean="0"/>
              <a:t>Investigadores de </a:t>
            </a:r>
            <a:r>
              <a:rPr lang="es-CO" sz="1600" b="1" dirty="0" err="1" smtClean="0"/>
              <a:t>Corpoica</a:t>
            </a:r>
            <a:r>
              <a:rPr lang="es-CO" sz="1600" b="1" dirty="0" smtClean="0"/>
              <a:t>: </a:t>
            </a:r>
            <a:r>
              <a:rPr lang="es-CO" sz="1600" dirty="0"/>
              <a:t>Martha Isabel </a:t>
            </a:r>
            <a:r>
              <a:rPr lang="es-CO" sz="1600" dirty="0" smtClean="0"/>
              <a:t>Gómez y  </a:t>
            </a:r>
            <a:r>
              <a:rPr lang="es-CO" sz="1600" dirty="0"/>
              <a:t>Erika </a:t>
            </a:r>
            <a:r>
              <a:rPr lang="es-CO" sz="1600" dirty="0" err="1"/>
              <a:t>Grijalba</a:t>
            </a:r>
            <a:endParaRPr lang="es-CO" sz="1600" dirty="0"/>
          </a:p>
          <a:p>
            <a:r>
              <a:rPr lang="es-CO" sz="1600" b="1" dirty="0" smtClean="0"/>
              <a:t>Capacitados:</a:t>
            </a:r>
            <a:r>
              <a:rPr lang="es-CO" sz="1600" dirty="0" smtClean="0"/>
              <a:t> Estudiantes </a:t>
            </a:r>
            <a:r>
              <a:rPr lang="es-CO" sz="1600" dirty="0"/>
              <a:t>de agronomía a partir de quinto semestre y algunos profesores con interés en el </a:t>
            </a:r>
            <a:r>
              <a:rPr lang="es-CO" sz="1600" dirty="0" smtClean="0"/>
              <a:t>área de la </a:t>
            </a:r>
            <a:r>
              <a:rPr lang="es-CO" sz="1600" b="1" dirty="0"/>
              <a:t>Universidad Agraria de Nicaragua</a:t>
            </a:r>
            <a:endParaRPr lang="es-CO" sz="1600" dirty="0"/>
          </a:p>
          <a:p>
            <a:r>
              <a:rPr lang="es-CO" sz="1600" dirty="0"/>
              <a:t> </a:t>
            </a:r>
          </a:p>
          <a:p>
            <a:r>
              <a:rPr lang="es-CO" sz="1600" b="1" dirty="0"/>
              <a:t>1. Estado actual del desarrollo de </a:t>
            </a:r>
            <a:r>
              <a:rPr lang="es-CO" sz="1600" b="1" dirty="0" err="1"/>
              <a:t>Bioinsumos</a:t>
            </a:r>
            <a:r>
              <a:rPr lang="es-CO" sz="1600" b="1" dirty="0"/>
              <a:t>:</a:t>
            </a:r>
            <a:endParaRPr lang="es-CO" sz="1600" dirty="0"/>
          </a:p>
          <a:p>
            <a:r>
              <a:rPr lang="es-CO" sz="1600" dirty="0" smtClean="0"/>
              <a:t>Estado actual, mercadeo y nuevas tendencias</a:t>
            </a:r>
          </a:p>
          <a:p>
            <a:endParaRPr lang="es-CO" sz="1100" dirty="0"/>
          </a:p>
          <a:p>
            <a:r>
              <a:rPr lang="es-CO" sz="1600" b="1" dirty="0"/>
              <a:t>2. Escalamiento de </a:t>
            </a:r>
            <a:r>
              <a:rPr lang="es-CO" sz="1600" b="1" dirty="0" err="1"/>
              <a:t>Bioproductos</a:t>
            </a:r>
            <a:r>
              <a:rPr lang="es-CO" sz="1600" b="1" dirty="0"/>
              <a:t>:</a:t>
            </a:r>
            <a:endParaRPr lang="es-CO" sz="1600" dirty="0"/>
          </a:p>
          <a:p>
            <a:r>
              <a:rPr lang="es-CO" sz="1600" dirty="0" smtClean="0"/>
              <a:t>Etapas </a:t>
            </a:r>
            <a:r>
              <a:rPr lang="es-CO" sz="1600" dirty="0"/>
              <a:t>del desarrollo</a:t>
            </a:r>
          </a:p>
          <a:p>
            <a:r>
              <a:rPr lang="es-CO" sz="1600" dirty="0" smtClean="0"/>
              <a:t>Procesos </a:t>
            </a:r>
            <a:r>
              <a:rPr lang="es-CO" sz="1600" dirty="0"/>
              <a:t>de </a:t>
            </a:r>
            <a:r>
              <a:rPr lang="es-CO" sz="1600" dirty="0" smtClean="0"/>
              <a:t>fermentación y formulación</a:t>
            </a:r>
            <a:endParaRPr lang="es-CO" sz="1600" dirty="0"/>
          </a:p>
          <a:p>
            <a:r>
              <a:rPr lang="es-CO" sz="1600" dirty="0" smtClean="0"/>
              <a:t>Experiencias </a:t>
            </a:r>
            <a:r>
              <a:rPr lang="es-CO" sz="1600" dirty="0"/>
              <a:t>a nivel planta </a:t>
            </a:r>
            <a:r>
              <a:rPr lang="es-CO" sz="1600" dirty="0" smtClean="0"/>
              <a:t>piloto e industrial</a:t>
            </a:r>
          </a:p>
          <a:p>
            <a:pPr marL="285750" indent="-285750">
              <a:buFont typeface="Arial" charset="0"/>
              <a:buChar char="•"/>
            </a:pPr>
            <a:endParaRPr lang="es-CO" sz="1050" dirty="0"/>
          </a:p>
          <a:p>
            <a:r>
              <a:rPr lang="es-CO" sz="1600" b="1" dirty="0"/>
              <a:t>3. Formulación de </a:t>
            </a:r>
            <a:r>
              <a:rPr lang="es-CO" sz="1600" b="1" dirty="0" err="1"/>
              <a:t>bioproductos</a:t>
            </a:r>
            <a:r>
              <a:rPr lang="es-CO" sz="1600" b="1" dirty="0"/>
              <a:t>:</a:t>
            </a:r>
            <a:endParaRPr lang="es-CO" sz="1600" dirty="0"/>
          </a:p>
          <a:p>
            <a:r>
              <a:rPr lang="es-CO" sz="1600" dirty="0" smtClean="0"/>
              <a:t>Características </a:t>
            </a:r>
            <a:r>
              <a:rPr lang="es-CO" sz="1600" dirty="0"/>
              <a:t>de calidad de un </a:t>
            </a:r>
            <a:r>
              <a:rPr lang="es-CO" sz="1600" dirty="0" err="1"/>
              <a:t>bioproducto</a:t>
            </a:r>
            <a:endParaRPr lang="es-CO" sz="1600" dirty="0"/>
          </a:p>
          <a:p>
            <a:r>
              <a:rPr lang="es-CO" sz="1600" dirty="0" smtClean="0"/>
              <a:t>Tipos </a:t>
            </a:r>
            <a:r>
              <a:rPr lang="es-CO" sz="1600" dirty="0"/>
              <a:t>de formulaciones y etapas en el desarrollo de un </a:t>
            </a:r>
            <a:r>
              <a:rPr lang="es-CO" sz="1600" dirty="0" err="1"/>
              <a:t>bioproducto</a:t>
            </a:r>
            <a:r>
              <a:rPr lang="es-CO" sz="1600" dirty="0"/>
              <a:t> </a:t>
            </a:r>
          </a:p>
          <a:p>
            <a:r>
              <a:rPr lang="es-CO" sz="1600" dirty="0" err="1" smtClean="0"/>
              <a:t>Preformulación</a:t>
            </a:r>
            <a:r>
              <a:rPr lang="es-CO" sz="1600" dirty="0" smtClean="0"/>
              <a:t> </a:t>
            </a:r>
            <a:r>
              <a:rPr lang="es-CO" sz="1600" dirty="0"/>
              <a:t>y formulación</a:t>
            </a:r>
          </a:p>
          <a:p>
            <a:r>
              <a:rPr lang="es-CO" sz="1600" dirty="0"/>
              <a:t> </a:t>
            </a:r>
          </a:p>
          <a:p>
            <a:r>
              <a:rPr lang="es-CO" sz="1600" dirty="0" smtClean="0"/>
              <a:t>Visitas a </a:t>
            </a:r>
            <a:r>
              <a:rPr lang="es-CO" sz="1600" dirty="0"/>
              <a:t>algunos laboratorios de la universidad como el de cultivo de tejidos, microbiología y producción de hongos </a:t>
            </a:r>
            <a:r>
              <a:rPr lang="es-CO" sz="1600" dirty="0" err="1"/>
              <a:t>entomopatógenos</a:t>
            </a:r>
            <a:r>
              <a:rPr lang="es-CO" sz="1600" dirty="0"/>
              <a:t>. </a:t>
            </a:r>
            <a:endParaRPr lang="es-CO" sz="1600" dirty="0" smtClean="0"/>
          </a:p>
          <a:p>
            <a:endParaRPr lang="es-CO" sz="1600" dirty="0"/>
          </a:p>
          <a:p>
            <a:r>
              <a:rPr lang="es-CO" sz="1600" dirty="0" smtClean="0"/>
              <a:t>Sugerencias </a:t>
            </a:r>
            <a:r>
              <a:rPr lang="es-CO" sz="1600" dirty="0"/>
              <a:t>con el fin de mejorar sus procesos de fermentación de hongos como </a:t>
            </a:r>
            <a:r>
              <a:rPr lang="es-CO" sz="1600" i="1" dirty="0" err="1"/>
              <a:t>Beauveria</a:t>
            </a:r>
            <a:r>
              <a:rPr lang="es-CO" sz="1600" i="1" dirty="0"/>
              <a:t> </a:t>
            </a:r>
            <a:r>
              <a:rPr lang="es-CO" sz="1600" i="1" dirty="0" err="1"/>
              <a:t>bassiana</a:t>
            </a:r>
            <a:r>
              <a:rPr lang="es-CO" sz="1600" i="1" dirty="0"/>
              <a:t> </a:t>
            </a:r>
            <a:r>
              <a:rPr lang="es-CO" sz="1600" dirty="0"/>
              <a:t>y </a:t>
            </a:r>
            <a:r>
              <a:rPr lang="es-CO" sz="1600" i="1" dirty="0" err="1" smtClean="0"/>
              <a:t>Metarhizium</a:t>
            </a:r>
            <a:r>
              <a:rPr lang="es-CO" sz="1600" dirty="0"/>
              <a:t> </a:t>
            </a:r>
            <a:r>
              <a:rPr lang="es-CO" sz="1600" dirty="0" smtClean="0"/>
              <a:t> y control </a:t>
            </a:r>
            <a:r>
              <a:rPr lang="es-CO" sz="1600" dirty="0"/>
              <a:t>de calidad </a:t>
            </a:r>
            <a:r>
              <a:rPr lang="es-CO" sz="1600" dirty="0" smtClean="0"/>
              <a:t>microbiológico</a:t>
            </a:r>
            <a:endParaRPr lang="es-CO" sz="1600" dirty="0"/>
          </a:p>
        </p:txBody>
      </p:sp>
      <p:sp>
        <p:nvSpPr>
          <p:cNvPr id="11" name="10 CuadroTexto"/>
          <p:cNvSpPr txBox="1">
            <a:spLocks noChangeArrowheads="1"/>
          </p:cNvSpPr>
          <p:nvPr/>
        </p:nvSpPr>
        <p:spPr bwMode="auto">
          <a:xfrm>
            <a:off x="1547639" y="260648"/>
            <a:ext cx="6408737" cy="733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lnSpc>
                <a:spcPts val="2500"/>
              </a:lnSpc>
            </a:pPr>
            <a:r>
              <a:rPr lang="es-E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Capacitación impartida por </a:t>
            </a:r>
            <a:r>
              <a:rPr lang="es-E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Corpoica</a:t>
            </a:r>
            <a:r>
              <a:rPr lang="es-E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en Nicaragua - 2015</a:t>
            </a:r>
            <a:endParaRPr lang="es-ES" sz="2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2420671"/>
            <a:ext cx="2880320" cy="168054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7504" y="1335421"/>
            <a:ext cx="1291343" cy="968507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http://www.enviroone.com/images/crops/cor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348880"/>
            <a:ext cx="1291343" cy="123575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1360" y="3709742"/>
            <a:ext cx="1237487" cy="928115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4711" y="4859546"/>
            <a:ext cx="1198005" cy="898503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10 Rectángulo"/>
          <p:cNvSpPr/>
          <p:nvPr/>
        </p:nvSpPr>
        <p:spPr>
          <a:xfrm>
            <a:off x="1403648" y="1369506"/>
            <a:ext cx="6984776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b="1" dirty="0" smtClean="0"/>
              <a:t>Fecha :</a:t>
            </a:r>
            <a:r>
              <a:rPr lang="es-CO" dirty="0" smtClean="0"/>
              <a:t>3 al </a:t>
            </a:r>
            <a:r>
              <a:rPr lang="es-CO" b="1" dirty="0" smtClean="0"/>
              <a:t> </a:t>
            </a:r>
            <a:r>
              <a:rPr lang="es-CO" dirty="0" smtClean="0"/>
              <a:t>10 </a:t>
            </a:r>
            <a:r>
              <a:rPr lang="es-CO" dirty="0"/>
              <a:t>de </a:t>
            </a:r>
            <a:r>
              <a:rPr lang="es-CO" dirty="0" smtClean="0"/>
              <a:t>diciembre </a:t>
            </a:r>
            <a:r>
              <a:rPr lang="es-CO" dirty="0"/>
              <a:t>de 2015</a:t>
            </a:r>
          </a:p>
          <a:p>
            <a:r>
              <a:rPr lang="es-CO" b="1" dirty="0" smtClean="0"/>
              <a:t>Investigadores de </a:t>
            </a:r>
            <a:r>
              <a:rPr lang="es-CO" b="1" dirty="0" err="1" smtClean="0"/>
              <a:t>Corpoica</a:t>
            </a:r>
            <a:r>
              <a:rPr lang="es-CO" b="1" dirty="0" smtClean="0"/>
              <a:t>: </a:t>
            </a:r>
            <a:r>
              <a:rPr lang="es-CO" dirty="0" smtClean="0"/>
              <a:t>Gloria Barrera</a:t>
            </a:r>
            <a:endParaRPr lang="es-CO" dirty="0"/>
          </a:p>
          <a:p>
            <a:r>
              <a:rPr lang="es-CO" b="1" dirty="0" smtClean="0"/>
              <a:t>Capacitado:</a:t>
            </a:r>
            <a:r>
              <a:rPr lang="es-CO" dirty="0" smtClean="0"/>
              <a:t> </a:t>
            </a:r>
            <a:r>
              <a:rPr lang="es-CO" dirty="0" err="1"/>
              <a:t>Yudith</a:t>
            </a:r>
            <a:r>
              <a:rPr lang="es-CO" dirty="0"/>
              <a:t> Yanet García Ramírez </a:t>
            </a:r>
            <a:r>
              <a:rPr lang="es-CO" dirty="0" smtClean="0"/>
              <a:t> de </a:t>
            </a:r>
            <a:r>
              <a:rPr lang="es-CO" b="1" dirty="0"/>
              <a:t>Universidad Central "Marta Abreu" </a:t>
            </a:r>
            <a:r>
              <a:rPr lang="es-CO" dirty="0"/>
              <a:t>de Las Villas - Instituto de Biotecnología de las </a:t>
            </a:r>
            <a:r>
              <a:rPr lang="es-CO" dirty="0" smtClean="0"/>
              <a:t>Plantas (Cuba)</a:t>
            </a:r>
          </a:p>
          <a:p>
            <a:r>
              <a:rPr lang="es-CO" dirty="0"/>
              <a:t> </a:t>
            </a:r>
          </a:p>
          <a:p>
            <a:r>
              <a:rPr lang="es-CO" dirty="0"/>
              <a:t> </a:t>
            </a:r>
            <a:endParaRPr lang="es-CO" dirty="0" smtClean="0"/>
          </a:p>
          <a:p>
            <a:pPr algn="ctr"/>
            <a:r>
              <a:rPr lang="es-CO" b="1" dirty="0" smtClean="0"/>
              <a:t>Procesamiento </a:t>
            </a:r>
            <a:r>
              <a:rPr lang="es-CO" b="1" dirty="0"/>
              <a:t>y observación por microscopia electrónica de barrido de muestras foliares de plantas de </a:t>
            </a:r>
            <a:r>
              <a:rPr lang="es-CO" b="1" i="1" dirty="0" err="1"/>
              <a:t>Bambusa</a:t>
            </a:r>
            <a:r>
              <a:rPr lang="es-CO" b="1" i="1" dirty="0"/>
              <a:t> </a:t>
            </a:r>
            <a:r>
              <a:rPr lang="es-CO" b="1" i="1" dirty="0" err="1"/>
              <a:t>vulgaris</a:t>
            </a:r>
            <a:r>
              <a:rPr lang="es-CO" b="1" dirty="0"/>
              <a:t> </a:t>
            </a:r>
            <a:r>
              <a:rPr lang="es-CO" b="1" dirty="0" err="1"/>
              <a:t>Schrader</a:t>
            </a:r>
            <a:r>
              <a:rPr lang="es-CO" b="1" dirty="0"/>
              <a:t> ex </a:t>
            </a:r>
            <a:r>
              <a:rPr lang="es-CO" b="1" dirty="0" err="1"/>
              <a:t>Wendland</a:t>
            </a:r>
            <a:r>
              <a:rPr lang="es-CO" b="1" dirty="0"/>
              <a:t> (</a:t>
            </a:r>
            <a:r>
              <a:rPr lang="es-CO" b="1" dirty="0" err="1"/>
              <a:t>B.vulgaris</a:t>
            </a:r>
            <a:r>
              <a:rPr lang="es-CO" b="1" dirty="0" smtClean="0"/>
              <a:t>)</a:t>
            </a:r>
          </a:p>
          <a:p>
            <a:endParaRPr lang="es-CO" dirty="0"/>
          </a:p>
          <a:p>
            <a:pPr algn="just">
              <a:lnSpc>
                <a:spcPct val="150000"/>
              </a:lnSpc>
            </a:pPr>
            <a:r>
              <a:rPr lang="es-CO" dirty="0" smtClean="0"/>
              <a:t>El </a:t>
            </a:r>
            <a:r>
              <a:rPr lang="es-CO" dirty="0"/>
              <a:t>objetivo fue caracterizar la anatomía foliar con énfasis en el complejo estomático, para determinar semejanzas o diferencias morfológicas de los estomas de las plantas cultivadas en medios de cultivo líquido estático y en sistema de inmersión temporal con plantas en condiciones </a:t>
            </a:r>
            <a:r>
              <a:rPr lang="es-CO" i="1" dirty="0"/>
              <a:t>ex vitro</a:t>
            </a:r>
            <a:r>
              <a:rPr lang="es-CO" dirty="0"/>
              <a:t>.</a:t>
            </a:r>
          </a:p>
        </p:txBody>
      </p:sp>
      <p:sp>
        <p:nvSpPr>
          <p:cNvPr id="12" name="11 CuadroTexto"/>
          <p:cNvSpPr txBox="1">
            <a:spLocks noChangeArrowheads="1"/>
          </p:cNvSpPr>
          <p:nvPr/>
        </p:nvSpPr>
        <p:spPr bwMode="auto">
          <a:xfrm>
            <a:off x="1331913" y="312837"/>
            <a:ext cx="640873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s-E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Capacitación impartida por </a:t>
            </a:r>
            <a:r>
              <a:rPr lang="es-E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Corpoica</a:t>
            </a:r>
            <a:r>
              <a:rPr lang="es-E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en </a:t>
            </a:r>
            <a:r>
              <a:rPr lang="es-E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Colombia - 2015</a:t>
            </a:r>
            <a:endParaRPr lang="es-ES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3713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>
            <a:spLocks noChangeArrowheads="1"/>
          </p:cNvSpPr>
          <p:nvPr/>
        </p:nvSpPr>
        <p:spPr bwMode="auto">
          <a:xfrm>
            <a:off x="1547664" y="674306"/>
            <a:ext cx="6295308" cy="8104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lnSpc>
                <a:spcPts val="2800"/>
              </a:lnSpc>
            </a:pPr>
            <a:r>
              <a:rPr lang="es-E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Capacitación </a:t>
            </a:r>
            <a:r>
              <a:rPr lang="es-E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recibida </a:t>
            </a:r>
            <a:r>
              <a:rPr lang="es-E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por </a:t>
            </a:r>
            <a:r>
              <a:rPr lang="es-E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Corpoica</a:t>
            </a:r>
            <a:r>
              <a:rPr lang="es-E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en Alemania </a:t>
            </a:r>
            <a:r>
              <a:rPr lang="es-E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s-E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2015</a:t>
            </a:r>
            <a:endParaRPr lang="es-ES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2051720" y="2204864"/>
            <a:ext cx="669674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000" b="1" dirty="0" smtClean="0"/>
              <a:t>Fecha : </a:t>
            </a:r>
            <a:r>
              <a:rPr lang="es-CO" sz="2000" dirty="0" smtClean="0"/>
              <a:t>01 al 15 de octubre</a:t>
            </a:r>
            <a:r>
              <a:rPr lang="es-CO" sz="2000" dirty="0" smtClean="0"/>
              <a:t> </a:t>
            </a:r>
            <a:r>
              <a:rPr lang="es-CO" sz="2000" dirty="0" smtClean="0"/>
              <a:t>de 2016</a:t>
            </a:r>
          </a:p>
          <a:p>
            <a:endParaRPr lang="es-CO" sz="2000" dirty="0" smtClean="0"/>
          </a:p>
          <a:p>
            <a:r>
              <a:rPr lang="es-CO" sz="2000" b="1" dirty="0" smtClean="0"/>
              <a:t>Investigadores de </a:t>
            </a:r>
            <a:r>
              <a:rPr lang="es-CO" sz="2000" b="1" dirty="0" err="1" smtClean="0"/>
              <a:t>Corpoica</a:t>
            </a:r>
            <a:r>
              <a:rPr lang="es-CO" sz="2000" b="1" dirty="0" smtClean="0"/>
              <a:t> capacitado: </a:t>
            </a:r>
            <a:r>
              <a:rPr lang="es-CO" sz="2000" dirty="0" smtClean="0"/>
              <a:t>Hugo Jiménez</a:t>
            </a:r>
          </a:p>
          <a:p>
            <a:endParaRPr lang="es-CO" sz="2000" dirty="0" smtClean="0"/>
          </a:p>
          <a:p>
            <a:r>
              <a:rPr lang="es-CO" sz="2000" b="1" dirty="0" smtClean="0"/>
              <a:t>Número de capacitados: </a:t>
            </a:r>
            <a:r>
              <a:rPr lang="es-CO" sz="2000" dirty="0" smtClean="0"/>
              <a:t>Una </a:t>
            </a:r>
            <a:r>
              <a:rPr lang="es-CO" sz="2000" dirty="0" smtClean="0"/>
              <a:t>persona</a:t>
            </a:r>
          </a:p>
          <a:p>
            <a:endParaRPr lang="es-CO" sz="2000" dirty="0"/>
          </a:p>
          <a:p>
            <a:r>
              <a:rPr lang="es-CO" sz="2000" b="1" dirty="0" smtClean="0"/>
              <a:t>Lugar: </a:t>
            </a:r>
            <a:r>
              <a:rPr lang="es-CO" sz="2000" dirty="0" smtClean="0"/>
              <a:t>Universidad de </a:t>
            </a:r>
            <a:r>
              <a:rPr lang="es-CO" sz="2000" dirty="0" err="1" smtClean="0"/>
              <a:t>Rostock</a:t>
            </a:r>
            <a:endParaRPr lang="es-CO" sz="2000" b="1" dirty="0" smtClean="0"/>
          </a:p>
          <a:p>
            <a:endParaRPr lang="es-CO" sz="2000" dirty="0"/>
          </a:p>
          <a:p>
            <a:r>
              <a:rPr lang="es-CO" sz="2000" b="1" dirty="0" smtClean="0"/>
              <a:t>Temas:  	</a:t>
            </a:r>
            <a:r>
              <a:rPr lang="es-CO" sz="2000" dirty="0" smtClean="0"/>
              <a:t>Fermentaciones  lácticas</a:t>
            </a:r>
            <a:endParaRPr lang="es-CO" sz="2000" dirty="0" smtClean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7504" y="1335421"/>
            <a:ext cx="1291343" cy="968507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http://www.enviroone.com/images/crops/cor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348880"/>
            <a:ext cx="1291343" cy="123575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1360" y="3709742"/>
            <a:ext cx="1237487" cy="928115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4711" y="4859546"/>
            <a:ext cx="1198005" cy="898503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4947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>
            <a:spLocks noChangeArrowheads="1"/>
          </p:cNvSpPr>
          <p:nvPr/>
        </p:nvSpPr>
        <p:spPr bwMode="auto">
          <a:xfrm>
            <a:off x="1547664" y="674306"/>
            <a:ext cx="6295308" cy="8104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lnSpc>
                <a:spcPts val="2800"/>
              </a:lnSpc>
            </a:pPr>
            <a:r>
              <a:rPr lang="es-E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Capacitación ofrecida por </a:t>
            </a:r>
            <a:r>
              <a:rPr lang="es-E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Corpoica</a:t>
            </a:r>
            <a:r>
              <a:rPr lang="es-E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en </a:t>
            </a:r>
            <a:r>
              <a:rPr lang="es-E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Colombia - 2016</a:t>
            </a:r>
            <a:endParaRPr lang="es-ES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755576" y="1854110"/>
            <a:ext cx="799288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000" b="1" dirty="0" smtClean="0"/>
              <a:t>Fecha : </a:t>
            </a:r>
            <a:r>
              <a:rPr lang="es-CO" sz="2000" dirty="0" smtClean="0"/>
              <a:t>Segundo semestre de 2016</a:t>
            </a:r>
          </a:p>
          <a:p>
            <a:endParaRPr lang="es-CO" sz="2000" dirty="0" smtClean="0"/>
          </a:p>
          <a:p>
            <a:r>
              <a:rPr lang="es-CO" sz="2000" b="1" dirty="0" smtClean="0"/>
              <a:t>Investigadores de </a:t>
            </a:r>
            <a:r>
              <a:rPr lang="es-CO" sz="2000" b="1" dirty="0" err="1" smtClean="0"/>
              <a:t>Corpoica</a:t>
            </a:r>
            <a:r>
              <a:rPr lang="es-CO" sz="2000" b="1" dirty="0" smtClean="0"/>
              <a:t>: </a:t>
            </a:r>
            <a:r>
              <a:rPr lang="es-CO" sz="2000" dirty="0" smtClean="0"/>
              <a:t>Gloria Barrera,  Martha Gómez, Erika </a:t>
            </a:r>
            <a:r>
              <a:rPr lang="es-CO" sz="2000" dirty="0" err="1" smtClean="0"/>
              <a:t>Grijalba</a:t>
            </a:r>
            <a:r>
              <a:rPr lang="es-CO" sz="2000" dirty="0" smtClean="0"/>
              <a:t>, Margarita Ramírez, Carlos Espinel</a:t>
            </a:r>
          </a:p>
          <a:p>
            <a:endParaRPr lang="es-CO" sz="2000" dirty="0" smtClean="0"/>
          </a:p>
          <a:p>
            <a:r>
              <a:rPr lang="es-CO" sz="2000" b="1" dirty="0" smtClean="0"/>
              <a:t>Número de capacitados: </a:t>
            </a:r>
            <a:r>
              <a:rPr lang="es-CO" sz="2000" dirty="0" smtClean="0"/>
              <a:t>Dos</a:t>
            </a:r>
            <a:r>
              <a:rPr lang="es-CO" sz="2000" dirty="0" smtClean="0"/>
              <a:t> personas</a:t>
            </a:r>
            <a:endParaRPr lang="es-CO" sz="2000" dirty="0" smtClean="0"/>
          </a:p>
          <a:p>
            <a:endParaRPr lang="es-CO" sz="2000" dirty="0"/>
          </a:p>
          <a:p>
            <a:r>
              <a:rPr lang="es-CO" sz="2000" b="1" dirty="0" smtClean="0"/>
              <a:t>Temas:  	</a:t>
            </a:r>
            <a:r>
              <a:rPr lang="es-CO" sz="2000" dirty="0" smtClean="0"/>
              <a:t>Control Biológico</a:t>
            </a:r>
          </a:p>
          <a:p>
            <a:r>
              <a:rPr lang="es-CO" sz="2000" dirty="0"/>
              <a:t>	</a:t>
            </a:r>
            <a:r>
              <a:rPr lang="es-CO" sz="2000" dirty="0" smtClean="0"/>
              <a:t>Desarrollo de </a:t>
            </a:r>
            <a:r>
              <a:rPr lang="es-CO" sz="2000" dirty="0" err="1" smtClean="0"/>
              <a:t>bioplaguicidas</a:t>
            </a:r>
            <a:endParaRPr lang="es-CO" sz="2000" dirty="0" smtClean="0"/>
          </a:p>
          <a:p>
            <a:r>
              <a:rPr lang="es-CO" sz="2000" dirty="0"/>
              <a:t>	</a:t>
            </a:r>
            <a:r>
              <a:rPr lang="es-CO" sz="2000" dirty="0" smtClean="0"/>
              <a:t>Control de calidad de </a:t>
            </a:r>
            <a:r>
              <a:rPr lang="es-CO" sz="2000" dirty="0" err="1" smtClean="0"/>
              <a:t>bioplaguicidas</a:t>
            </a:r>
            <a:endParaRPr lang="es-CO" sz="2000" dirty="0" smtClean="0"/>
          </a:p>
          <a:p>
            <a:r>
              <a:rPr lang="es-CO" sz="2000" dirty="0"/>
              <a:t>	</a:t>
            </a:r>
            <a:r>
              <a:rPr lang="es-CO" sz="2000" dirty="0" smtClean="0"/>
              <a:t>Micorrizas</a:t>
            </a:r>
            <a:endParaRPr lang="es-CO" sz="2000" dirty="0"/>
          </a:p>
          <a:p>
            <a:r>
              <a:rPr lang="es-CO" sz="2000" dirty="0"/>
              <a:t> </a:t>
            </a:r>
            <a:r>
              <a:rPr lang="es-CO" sz="2000" dirty="0" smtClean="0"/>
              <a:t>	Caracterización molecular, TEM y SEM</a:t>
            </a:r>
          </a:p>
        </p:txBody>
      </p:sp>
    </p:spTree>
    <p:extLst>
      <p:ext uri="{BB962C8B-B14F-4D97-AF65-F5344CB8AC3E}">
        <p14:creationId xmlns:p14="http://schemas.microsoft.com/office/powerpoint/2010/main" val="4214527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>
            <a:spLocks noChangeArrowheads="1"/>
          </p:cNvSpPr>
          <p:nvPr/>
        </p:nvSpPr>
        <p:spPr bwMode="auto">
          <a:xfrm>
            <a:off x="1403623" y="548680"/>
            <a:ext cx="640873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s-E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Capacitación para investigadores de </a:t>
            </a:r>
            <a:r>
              <a:rPr lang="es-E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Corpoica</a:t>
            </a:r>
            <a:r>
              <a:rPr lang="es-E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- 2016</a:t>
            </a:r>
            <a:endParaRPr lang="es-ES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058890" y="1746682"/>
            <a:ext cx="799288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b="1" dirty="0" smtClean="0"/>
              <a:t>Fecha : </a:t>
            </a:r>
            <a:r>
              <a:rPr lang="es-CO" dirty="0" smtClean="0"/>
              <a:t>Segundo semestre de 2016</a:t>
            </a:r>
          </a:p>
          <a:p>
            <a:r>
              <a:rPr lang="es-CO" b="1" dirty="0" smtClean="0"/>
              <a:t>Investigadores de </a:t>
            </a:r>
            <a:r>
              <a:rPr lang="es-CO" b="1" dirty="0" err="1" smtClean="0"/>
              <a:t>Corpoica</a:t>
            </a:r>
            <a:r>
              <a:rPr lang="es-CO" b="1" dirty="0" smtClean="0"/>
              <a:t> a capacitar: </a:t>
            </a:r>
            <a:r>
              <a:rPr lang="es-CO" dirty="0" smtClean="0"/>
              <a:t>Gloria Barrera</a:t>
            </a:r>
          </a:p>
          <a:p>
            <a:r>
              <a:rPr lang="es-CO" b="1" dirty="0" smtClean="0"/>
              <a:t>Número de capacitados: </a:t>
            </a:r>
            <a:r>
              <a:rPr lang="es-CO" dirty="0" smtClean="0"/>
              <a:t>Una persona</a:t>
            </a:r>
          </a:p>
          <a:p>
            <a:r>
              <a:rPr lang="es-CO" b="1" dirty="0" smtClean="0"/>
              <a:t>Sitio de capacitación</a:t>
            </a:r>
            <a:r>
              <a:rPr lang="es-CO" b="1" dirty="0"/>
              <a:t>: </a:t>
            </a:r>
            <a:r>
              <a:rPr lang="es-CO" dirty="0"/>
              <a:t>Universidad Nacional de La Plata -UNLP- y </a:t>
            </a:r>
            <a:r>
              <a:rPr lang="es-CO" dirty="0" smtClean="0"/>
              <a:t>CONICET</a:t>
            </a:r>
            <a:endParaRPr lang="es-CO" dirty="0"/>
          </a:p>
          <a:p>
            <a:r>
              <a:rPr lang="es-CO" b="1" dirty="0" smtClean="0"/>
              <a:t>Capacitador: </a:t>
            </a:r>
            <a:r>
              <a:rPr lang="es-CO" dirty="0"/>
              <a:t>Sebastián </a:t>
            </a:r>
            <a:r>
              <a:rPr lang="es-CO" dirty="0" err="1"/>
              <a:t>Cavalitto</a:t>
            </a:r>
            <a:r>
              <a:rPr lang="es-CO" dirty="0"/>
              <a:t> </a:t>
            </a:r>
            <a:endParaRPr lang="es-CO" b="1" dirty="0" smtClean="0"/>
          </a:p>
          <a:p>
            <a:r>
              <a:rPr lang="es-CO" b="1" dirty="0" smtClean="0"/>
              <a:t>Temas:  	</a:t>
            </a:r>
            <a:r>
              <a:rPr lang="es-CO" dirty="0" smtClean="0"/>
              <a:t>Clonado </a:t>
            </a:r>
            <a:r>
              <a:rPr lang="es-CO" dirty="0"/>
              <a:t>y expresión de enzimas en sistemas </a:t>
            </a:r>
            <a:r>
              <a:rPr lang="es-CO" dirty="0" err="1"/>
              <a:t>heterólogos</a:t>
            </a:r>
            <a:r>
              <a:rPr lang="es-CO" dirty="0"/>
              <a:t>. </a:t>
            </a:r>
            <a:endParaRPr lang="es-CO" dirty="0" smtClean="0"/>
          </a:p>
          <a:p>
            <a:r>
              <a:rPr lang="es-CO" dirty="0"/>
              <a:t>	</a:t>
            </a:r>
            <a:r>
              <a:rPr lang="es-CO" dirty="0" smtClean="0"/>
              <a:t>Producción </a:t>
            </a:r>
            <a:r>
              <a:rPr lang="es-CO" dirty="0"/>
              <a:t>de enzimas </a:t>
            </a:r>
            <a:r>
              <a:rPr lang="es-CO" dirty="0" smtClean="0"/>
              <a:t>recombinantes</a:t>
            </a:r>
            <a:r>
              <a:rPr lang="es-CO" dirty="0"/>
              <a:t> </a:t>
            </a:r>
            <a:r>
              <a:rPr lang="es-CO" dirty="0" smtClean="0"/>
              <a:t>para control biológico</a:t>
            </a:r>
          </a:p>
        </p:txBody>
      </p:sp>
      <p:sp>
        <p:nvSpPr>
          <p:cNvPr id="4" name="3 Rectángulo"/>
          <p:cNvSpPr/>
          <p:nvPr/>
        </p:nvSpPr>
        <p:spPr>
          <a:xfrm>
            <a:off x="1115616" y="4122946"/>
            <a:ext cx="799288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b="1" dirty="0" smtClean="0"/>
              <a:t>Fecha : </a:t>
            </a:r>
            <a:r>
              <a:rPr lang="es-CO" dirty="0" smtClean="0"/>
              <a:t>Segundo semestre de 2016</a:t>
            </a:r>
          </a:p>
          <a:p>
            <a:r>
              <a:rPr lang="es-CO" b="1" dirty="0" smtClean="0"/>
              <a:t>Investigadores de </a:t>
            </a:r>
            <a:r>
              <a:rPr lang="es-CO" b="1" dirty="0" err="1" smtClean="0"/>
              <a:t>Corpoica</a:t>
            </a:r>
            <a:r>
              <a:rPr lang="es-CO" b="1" dirty="0" smtClean="0"/>
              <a:t> a capacitar: </a:t>
            </a:r>
            <a:r>
              <a:rPr lang="es-CO" dirty="0" smtClean="0"/>
              <a:t>Adrián </a:t>
            </a:r>
            <a:r>
              <a:rPr lang="es-CO" dirty="0" err="1" smtClean="0"/>
              <a:t>Urley</a:t>
            </a:r>
            <a:r>
              <a:rPr lang="es-CO" dirty="0" smtClean="0"/>
              <a:t> </a:t>
            </a:r>
            <a:endParaRPr lang="es-CO" dirty="0" smtClean="0"/>
          </a:p>
          <a:p>
            <a:r>
              <a:rPr lang="es-CO" b="1" dirty="0" smtClean="0"/>
              <a:t>Número de capacitados: </a:t>
            </a:r>
            <a:r>
              <a:rPr lang="es-CO" dirty="0" smtClean="0"/>
              <a:t>Una persona</a:t>
            </a:r>
          </a:p>
          <a:p>
            <a:r>
              <a:rPr lang="es-CO" b="1" dirty="0" smtClean="0"/>
              <a:t>Sitio de capacitación</a:t>
            </a:r>
            <a:r>
              <a:rPr lang="es-CO" b="1" dirty="0"/>
              <a:t>: </a:t>
            </a:r>
            <a:r>
              <a:rPr lang="es-CO" dirty="0" smtClean="0"/>
              <a:t>Cuba</a:t>
            </a:r>
            <a:endParaRPr lang="es-CO" dirty="0"/>
          </a:p>
          <a:p>
            <a:r>
              <a:rPr lang="es-CO" b="1" dirty="0" smtClean="0"/>
              <a:t>Capacitador: </a:t>
            </a:r>
            <a:r>
              <a:rPr lang="es-CO" dirty="0" smtClean="0"/>
              <a:t>Por definir</a:t>
            </a:r>
            <a:endParaRPr lang="es-CO" dirty="0" smtClean="0"/>
          </a:p>
          <a:p>
            <a:r>
              <a:rPr lang="es-CO" b="1" dirty="0" smtClean="0"/>
              <a:t>Temas:  	</a:t>
            </a:r>
            <a:r>
              <a:rPr lang="es-CO" dirty="0" smtClean="0"/>
              <a:t>Micorrizas</a:t>
            </a:r>
            <a:endParaRPr lang="es-CO" dirty="0" smtClean="0"/>
          </a:p>
        </p:txBody>
      </p:sp>
    </p:spTree>
    <p:extLst>
      <p:ext uri="{BB962C8B-B14F-4D97-AF65-F5344CB8AC3E}">
        <p14:creationId xmlns:p14="http://schemas.microsoft.com/office/powerpoint/2010/main" val="417994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2195736" y="2927946"/>
            <a:ext cx="4700326" cy="1569660"/>
          </a:xfrm>
          <a:prstGeom prst="rect">
            <a:avLst/>
          </a:prstGeom>
          <a:noFill/>
        </p:spPr>
        <p:txBody>
          <a:bodyPr spcFirstLastPara="1" wrap="none">
            <a:prstTxWarp prst="textArchUp">
              <a:avLst/>
            </a:prstTxWarp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es-ES" sz="16600" b="1" dirty="0">
                <a:ln/>
                <a:solidFill>
                  <a:schemeClr val="accent3"/>
                </a:solidFill>
              </a:rPr>
              <a:t>GRACIAS</a:t>
            </a:r>
            <a:endParaRPr lang="es-ES" sz="9600" b="1" dirty="0">
              <a:ln/>
              <a:solidFill>
                <a:schemeClr val="accent3"/>
              </a:solidFill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2915816" y="4293096"/>
            <a:ext cx="35643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2400" dirty="0" smtClean="0"/>
              <a:t>LAURA VILLAMIZAR</a:t>
            </a:r>
          </a:p>
          <a:p>
            <a:pPr algn="ctr"/>
            <a:r>
              <a:rPr lang="es-CO" sz="2400" dirty="0" smtClean="0"/>
              <a:t>lvillamizar@corpoca.org.co</a:t>
            </a:r>
            <a:endParaRPr lang="es-CO" sz="2400" dirty="0"/>
          </a:p>
        </p:txBody>
      </p:sp>
    </p:spTree>
    <p:extLst>
      <p:ext uri="{BB962C8B-B14F-4D97-AF65-F5344CB8AC3E}">
        <p14:creationId xmlns:p14="http://schemas.microsoft.com/office/powerpoint/2010/main" val="1595254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ntilla_Corpoica_PPT_Verd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E336637C1DCEE7499866EFDEA7E50DDD" ma:contentTypeVersion="26" ma:contentTypeDescription="Crear nuevo documento." ma:contentTypeScope="" ma:versionID="a1861048fd75e68bffb533faa7412399">
  <xsd:schema xmlns:xsd="http://www.w3.org/2001/XMLSchema" xmlns:xs="http://www.w3.org/2001/XMLSchema" xmlns:p="http://schemas.microsoft.com/office/2006/metadata/properties" xmlns:ns2="51c34aae-01ab-4ac9-8738-89c8f0392665" targetNamespace="http://schemas.microsoft.com/office/2006/metadata/properties" ma:root="true" ma:fieldsID="4b59f115a2304cdd1dd6f8b790714ed6" ns2:_="">
    <xsd:import namespace="51c34aae-01ab-4ac9-8738-89c8f0392665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c34aae-01ab-4ac9-8738-89c8f039266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9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LongProperties xmlns="http://schemas.microsoft.com/office/2006/metadata/longProperties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358BE59-EFA1-40C9-B1FC-C1B924C65A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1c34aae-01ab-4ac9-8738-89c8f039266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7658F40-470A-4AF3-9CAD-25E9F5BCBE1A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99FC3363-C81E-4023-B94F-D983DA7B450E}">
  <ds:schemaRefs>
    <ds:schemaRef ds:uri="http://schemas.microsoft.com/office/2006/metadata/longProperties"/>
  </ds:schemaRefs>
</ds:datastoreItem>
</file>

<file path=customXml/itemProps4.xml><?xml version="1.0" encoding="utf-8"?>
<ds:datastoreItem xmlns:ds="http://schemas.openxmlformats.org/officeDocument/2006/customXml" ds:itemID="{52E4CCC3-8EA9-40DF-ACA8-7ED03BF1704D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D16C3923-CBA6-46BD-AA02-A3A3A665EAB5}">
  <ds:schemaRefs>
    <ds:schemaRef ds:uri="http://purl.org/dc/terms/"/>
    <ds:schemaRef ds:uri="http://schemas.openxmlformats.org/package/2006/metadata/core-properties"/>
    <ds:schemaRef ds:uri="51c34aae-01ab-4ac9-8738-89c8f0392665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Plantilla_Corpoica_PPT_Verdes</Template>
  <TotalTime>1337</TotalTime>
  <Words>273</Words>
  <Application>Microsoft Office PowerPoint</Application>
  <PresentationFormat>Presentación en pantalla (4:3)</PresentationFormat>
  <Paragraphs>76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Plantilla_Corpoica_PPT_Verdes</vt:lpstr>
      <vt:lpstr>Capacitaciones  -  Corpoica Edunabio 2015 -2016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Escalamiento y evaluación de la vida útil y la eficacia de dos bioinsecticidas para el manejo  de Spodoptera frugiperda en el sistema productivo de maíz</dc:title>
  <dc:creator>Paola Emilia Cuartas Otalora</dc:creator>
  <cp:lastModifiedBy>USER</cp:lastModifiedBy>
  <cp:revision>46</cp:revision>
  <dcterms:created xsi:type="dcterms:W3CDTF">2015-02-24T13:40:11Z</dcterms:created>
  <dcterms:modified xsi:type="dcterms:W3CDTF">2016-02-29T18:45:53Z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>INTRCORPOICA-492-279</vt:lpwstr>
  </property>
  <property fmtid="{D5CDD505-2E9C-101B-9397-08002B2CF9AE}" pid="3" name="_dlc_DocIdItemGuid">
    <vt:lpwstr>40eebee3-d909-4a39-9297-3330dd70daa8</vt:lpwstr>
  </property>
  <property fmtid="{D5CDD505-2E9C-101B-9397-08002B2CF9AE}" pid="4" name="_dlc_DocIdUrl">
    <vt:lpwstr>http://intranet.corpoica.org.co/ProcesosOrganizacionales/DirecEstrategico/circo/manual/_layouts/DocIdRedir.aspx?ID=INTRCORPOICA-492-279, INTRCORPOICA-492-279</vt:lpwstr>
  </property>
</Properties>
</file>