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1"/>
    <p:sldMasterId id="2147483678" r:id="rId2"/>
  </p:sldMasterIdLst>
  <p:notesMasterIdLst>
    <p:notesMasterId r:id="rId23"/>
  </p:notesMasterIdLst>
  <p:sldIdLst>
    <p:sldId id="381" r:id="rId3"/>
    <p:sldId id="386" r:id="rId4"/>
    <p:sldId id="385" r:id="rId5"/>
    <p:sldId id="395" r:id="rId6"/>
    <p:sldId id="396" r:id="rId7"/>
    <p:sldId id="387" r:id="rId8"/>
    <p:sldId id="391" r:id="rId9"/>
    <p:sldId id="388" r:id="rId10"/>
    <p:sldId id="384" r:id="rId11"/>
    <p:sldId id="399" r:id="rId12"/>
    <p:sldId id="400" r:id="rId13"/>
    <p:sldId id="401" r:id="rId14"/>
    <p:sldId id="410" r:id="rId15"/>
    <p:sldId id="411" r:id="rId16"/>
    <p:sldId id="402" r:id="rId17"/>
    <p:sldId id="406" r:id="rId18"/>
    <p:sldId id="407" r:id="rId19"/>
    <p:sldId id="409" r:id="rId20"/>
    <p:sldId id="382" r:id="rId21"/>
    <p:sldId id="393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C24"/>
    <a:srgbClr val="80AE92"/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5341" autoAdjust="0"/>
  </p:normalViewPr>
  <p:slideViewPr>
    <p:cSldViewPr showGuides="1">
      <p:cViewPr>
        <p:scale>
          <a:sx n="75" d="100"/>
          <a:sy n="75" d="100"/>
        </p:scale>
        <p:origin x="-1096" y="276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29"/>
        <p:guide pos="317"/>
        <p:guide/>
        <p:guide pos="589"/>
        <p:guide pos="5534"/>
        <p:guide pos="5352"/>
        <p:guide pos="1723"/>
        <p:guide pos="5715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err="1" smtClean="0"/>
              <a:t>Usually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lum bright="10000"/>
            </a:blip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cap="all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398582"/>
            <a:ext cx="7578725" cy="387333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</a:lstStyle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1785915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4A99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rgbClr val="004A99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Tx/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E8BE-8D4E-4009-BD03-3ECA338B8D6B}" type="datetimeFigureOut">
              <a:rPr lang="de-DE" smtClean="0"/>
              <a:pPr/>
              <a:t>29.02.2016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2E4-18A1-41B5-B1C5-D2046B99DB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4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1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 anchorCtr="0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730432D-057F-4F48-942D-BC75EE0C3698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11957"/>
            <a:ext cx="4746691" cy="266700"/>
          </a:xfrm>
          <a:prstGeom prst="rect">
            <a:avLst/>
          </a:prstGeom>
        </p:spPr>
        <p:txBody>
          <a:bodyPr vert="horz" lIns="0" tIns="46800" rIns="0" bIns="45720" rtlCol="0" anchor="t" anchorCtr="0"/>
          <a:lstStyle>
            <a:lvl1pPr algn="ctr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 marL="509588" indent="-509588" algn="l">
              <a:tabLst>
                <a:tab pos="623888" algn="l"/>
              </a:tabLst>
            </a:pPr>
            <a:r>
              <a:rPr lang="de-DE" smtClean="0"/>
              <a:t>©  2009  UNIVERSITÄT ROSTOCK  | VERWALTUNG </a:t>
            </a:r>
            <a:br>
              <a:rPr lang="de-DE" smtClean="0"/>
            </a:br>
            <a:endParaRPr lang="de-DE" b="1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3299" y="6411957"/>
            <a:ext cx="561925" cy="266700"/>
          </a:xfrm>
        </p:spPr>
        <p:txBody>
          <a:bodyPr tIns="0" rIns="90000"/>
          <a:lstStyle>
            <a:lvl1pPr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solidFill>
            <a:srgbClr val="005C24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 descr="UNI-Logo_Siegel_4c_89mm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313" y="325395"/>
            <a:ext cx="3204000" cy="658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  <p:sldLayoutId id="2147483680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NI-Logo_Siegel_4c_149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01" y="6248196"/>
            <a:ext cx="2632687" cy="54000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rgbClr val="005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29.02.2016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29461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 smtClean="0"/>
              <a:t>©  2009  UNIVERSITÄT ROSTOCK </a:t>
            </a:r>
            <a:r>
              <a:rPr lang="de-DE" b="1" smtClean="0"/>
              <a:t>| </a:t>
            </a:r>
            <a:r>
              <a:rPr lang="de-DE" smtClean="0"/>
              <a:t>VERWALTUNG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rostock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916832"/>
            <a:ext cx="8208912" cy="4608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BB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1259632" y="4077072"/>
            <a:ext cx="691276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1665" y="2937718"/>
            <a:ext cx="547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</a:rPr>
              <a:t>BIODIVERSIDAD</a:t>
            </a:r>
            <a:endParaRPr lang="de-D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7664" y="480992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AGROBIODIVERSIDAD</a:t>
            </a:r>
            <a:endParaRPr lang="de-DE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48" y="1304764"/>
            <a:ext cx="820891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E   D   U   N   A   B   I   O</a:t>
            </a:r>
            <a:endParaRPr lang="de-DE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10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Finances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estimations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Aministration (Sonia) – 			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000 €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Consumables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equipment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400 €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Workshop – 				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1.500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€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Transport – 				22 500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€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Excursion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- 				  2 500 €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Daily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allowance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	22 000 €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expenses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	15.000 €</a:t>
            </a: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5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11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Workshop/Excursion – Colombia 2015</a:t>
            </a: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partner nominated one or more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responsible persons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regarding the modification of the selected Master courses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Another Master course was included into the program: UCLV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emphasis was given on e-learning and distant-learning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programs (UNA, UDG).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Discussion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academic exchange for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2015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Overview about agroecology  - full text online excess (La Plata)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Presentation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the results of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visits of the students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from UDG,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opportunity of trainings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 spectroscopy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Field trip to Villavicencio (“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Taluma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”, “La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Liberdad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”)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next workshop will be held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Managua in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February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2016.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0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12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212976"/>
            <a:ext cx="8014667" cy="33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45" y="1099717"/>
            <a:ext cx="3091036" cy="21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13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512676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main outcomes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19572" y="1592796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 and knowledge transfer </a:t>
            </a:r>
          </a:p>
          <a:p>
            <a:endParaRPr lang="en-GB" dirty="0" smtClean="0"/>
          </a:p>
          <a:p>
            <a:r>
              <a:rPr lang="en-GB" dirty="0" smtClean="0"/>
              <a:t>Press </a:t>
            </a:r>
            <a:r>
              <a:rPr lang="en-GB" dirty="0" smtClean="0"/>
              <a:t>release Rostock</a:t>
            </a:r>
          </a:p>
          <a:p>
            <a:endParaRPr lang="en-GB" dirty="0"/>
          </a:p>
          <a:p>
            <a:r>
              <a:rPr lang="en-GB" dirty="0" smtClean="0"/>
              <a:t>Congress of Higher Education Havana Feb. 2016</a:t>
            </a:r>
          </a:p>
          <a:p>
            <a:endParaRPr lang="en-GB" dirty="0"/>
          </a:p>
          <a:p>
            <a:r>
              <a:rPr lang="en-GB" dirty="0" smtClean="0"/>
              <a:t>German Delegation of Higher Education and Academic exchange in Cuba – Feb: </a:t>
            </a:r>
            <a:r>
              <a:rPr lang="en-GB" dirty="0" smtClean="0"/>
              <a:t>2016</a:t>
            </a:r>
          </a:p>
          <a:p>
            <a:endParaRPr lang="en-GB" dirty="0"/>
          </a:p>
          <a:p>
            <a:r>
              <a:rPr lang="en-GB" dirty="0" smtClean="0"/>
              <a:t>Homepage </a:t>
            </a:r>
            <a:r>
              <a:rPr lang="en-GB" dirty="0"/>
              <a:t>University of Rostock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14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512676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main outcomes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87524" y="130476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Besuch des Rostocker Rektors an kubanischen Universitäten</a:t>
            </a:r>
          </a:p>
          <a:p>
            <a:r>
              <a:rPr lang="de-DE" sz="1600" dirty="0"/>
              <a:t>Kategorie: </a:t>
            </a:r>
            <a:r>
              <a:rPr lang="de-DE" sz="1600" dirty="0">
                <a:hlinkClick r:id="rId3" tooltip="Startseite"/>
              </a:rPr>
              <a:t>Startseite</a:t>
            </a:r>
            <a:r>
              <a:rPr lang="de-DE" sz="1600" dirty="0"/>
              <a:t> </a:t>
            </a:r>
          </a:p>
          <a:p>
            <a:r>
              <a:rPr lang="de-DE" sz="1600" dirty="0"/>
              <a:t>Seit den 60er Jahren eng mit Kuba verbunden</a:t>
            </a:r>
          </a:p>
          <a:p>
            <a:r>
              <a:rPr lang="de-DE" sz="1600" i="1" dirty="0"/>
              <a:t>Vom 18. bis zum 25. Februar reisen Prof. Wolfgang Schareck, Rektor der Universität Rostock, und die Prorektorin für Internationales, Gleichstellung und Vielfaltsmanagement, Prof. Bettina Eichler-Löbermann, nach Kuba. Gemeinsam besuchen sie die Universitäten in Havanna, Santa Clara und </a:t>
            </a:r>
            <a:r>
              <a:rPr lang="de-DE" sz="1600" i="1" dirty="0" err="1"/>
              <a:t>Bayamo</a:t>
            </a:r>
            <a:r>
              <a:rPr lang="de-DE" sz="1600" i="1" dirty="0"/>
              <a:t>.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Weitere Reisestationen sind die </a:t>
            </a:r>
            <a:r>
              <a:rPr lang="de-DE" sz="1600" i="1" dirty="0" err="1"/>
              <a:t>Universidad</a:t>
            </a:r>
            <a:r>
              <a:rPr lang="de-DE" sz="1600" i="1" dirty="0"/>
              <a:t> Central Martha Abreu de las Villas </a:t>
            </a:r>
            <a:r>
              <a:rPr lang="de-DE" sz="1600" dirty="0"/>
              <a:t>in </a:t>
            </a:r>
            <a:r>
              <a:rPr lang="de-DE" sz="1600" b="1" dirty="0"/>
              <a:t>Santa Clara</a:t>
            </a:r>
            <a:r>
              <a:rPr lang="de-DE" sz="1600" dirty="0"/>
              <a:t>, mit der Rostock bereits seit über 55 Jahren zusammen arbeitet, sowie die </a:t>
            </a:r>
            <a:r>
              <a:rPr lang="de-DE" sz="1600" i="1" dirty="0" err="1"/>
              <a:t>Universidad</a:t>
            </a:r>
            <a:r>
              <a:rPr lang="de-DE" sz="1600" i="1" dirty="0"/>
              <a:t> de </a:t>
            </a:r>
            <a:r>
              <a:rPr lang="de-DE" sz="1600" i="1" dirty="0" err="1"/>
              <a:t>Granma</a:t>
            </a:r>
            <a:r>
              <a:rPr lang="de-DE" sz="1600" dirty="0"/>
              <a:t> in </a:t>
            </a:r>
            <a:r>
              <a:rPr lang="de-DE" sz="1600" b="1" dirty="0" err="1"/>
              <a:t>Bayamo</a:t>
            </a:r>
            <a:r>
              <a:rPr lang="de-DE" sz="1600" dirty="0"/>
              <a:t>. Beide Universitäten sind gemeinsam mit der Rostocker Alma Mater im  </a:t>
            </a:r>
            <a:r>
              <a:rPr lang="de-DE" sz="1600" b="1" dirty="0"/>
              <a:t>DAAD-Projekt </a:t>
            </a:r>
            <a:r>
              <a:rPr lang="de-DE" sz="1600" b="1" dirty="0" err="1"/>
              <a:t>Edunabio</a:t>
            </a:r>
            <a:r>
              <a:rPr lang="de-DE" sz="1600" dirty="0"/>
              <a:t> (Educational Network in </a:t>
            </a:r>
            <a:r>
              <a:rPr lang="de-DE" sz="1600" dirty="0" err="1"/>
              <a:t>Agrobiodiversity</a:t>
            </a:r>
            <a:r>
              <a:rPr lang="de-DE" sz="1600" dirty="0"/>
              <a:t>) vernetzt, zusammen mit weiteren Hochschulen in Nikaragua, Argentinien und Kolumbien. </a:t>
            </a:r>
          </a:p>
          <a:p>
            <a:r>
              <a:rPr lang="de-DE" sz="1600" i="1" dirty="0" err="1"/>
              <a:t>Edunabio</a:t>
            </a:r>
            <a:r>
              <a:rPr lang="de-DE" sz="1600" dirty="0"/>
              <a:t> ist ein Projekt, das im Bereich der Agrar- und Umweltwissenschaftlichen Fakultät angesiedelt ist. Ziel ist es, perspektivisch  Aspekte der </a:t>
            </a:r>
            <a:r>
              <a:rPr lang="de-DE" sz="1600" dirty="0" err="1"/>
              <a:t>Agrobiodiversität</a:t>
            </a:r>
            <a:r>
              <a:rPr lang="de-DE" sz="1600" dirty="0"/>
              <a:t> stärker in der Hochschulbildung in Lateinamerika zu verankern. Geplant ist in diesem Zusammenhang beispielsweise auch, für Studierende Informationen und Modulinhalte  als e-</a:t>
            </a:r>
            <a:r>
              <a:rPr lang="de-DE" sz="1600" dirty="0" err="1"/>
              <a:t>learning</a:t>
            </a:r>
            <a:r>
              <a:rPr lang="de-DE" sz="1600" dirty="0"/>
              <a:t> Angebote über ein Internet-Portal abrufbar zu machen. Zudem erhalten Graduierte und Doktoranden die Möglichkeit, in Arbeitsgruppen der Partnereinrichtungen mitzuarbeiten. </a:t>
            </a:r>
            <a:endParaRPr lang="de-DE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40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Strengthening of cooperation between the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Study and working stays of 25 scientist at 6 different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academic exchange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77450"/>
              </p:ext>
            </p:extLst>
          </p:nvPr>
        </p:nvGraphicFramePr>
        <p:xfrm>
          <a:off x="827584" y="2456904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r>
                        <a:rPr lang="en-GB" baseline="0" dirty="0" smtClean="0"/>
                        <a:t> – Co/Cu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baseline="0" dirty="0" err="1" smtClean="0"/>
                        <a:t>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 - Co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 -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 -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 – 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Ni –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</a:t>
                      </a:r>
                      <a:r>
                        <a:rPr lang="en-GB" dirty="0" smtClean="0"/>
                        <a:t> - Co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</a:t>
                      </a:r>
                      <a:r>
                        <a:rPr lang="en-GB" dirty="0" smtClean="0"/>
                        <a:t> -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4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Strengthening of cooperation between the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Further elaboration of the courses/modules regarding biodiversity and environmental issues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courses in the field of: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E-learning/blended learning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Microbial diversity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Plant protection and biocontrol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Agro-ecology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Chemistry/Synthesis of molecules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Development of demonstration experiments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Literature surveys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Scientific qualification  / scientific studies in working groups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5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Improvement of the quality in education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Course: e-learning/blended learning UNA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MOOC – Bioenergy and renewable resources – Rostock (2014)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Evaluation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Assign the responsible person for each module/course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Questionnaire and online evaluation (Alfred Flint)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2015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18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4609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Report 2015 - Financial issues and projects outcomes – Deadline 28 Feb 2016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Managua Part I and II, Field trip Nicaragua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Modules need to be further reworked/extended regarding aspects of biodiversity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Courses in blended learning/e-learning (Feb 2016)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Evaluation and quality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Project`s homepage – should be located in LA, social networks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 – list of authorities, organizations etc. which are informed about the outcomes of our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Successful results only possible in close cooperation between all partners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partners can get profit from the project outcomes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tasks and milestones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2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19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375023"/>
            <a:ext cx="8136904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Collaboration in education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Distribution of module contents between the partners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English module contents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Evaluation of study  courses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Financial support for travels and academic exchange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senior scientist, PhD students and master students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Research activities and partner institution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Small equipment and services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About 60 000 € per year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Increased visibility of institutions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Official homepage of DAAD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Rostock…..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Third party funds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20172" y="656692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Arial" pitchFamily="34" charset="0"/>
                <a:cs typeface="Arial" pitchFamily="34" charset="0"/>
              </a:rPr>
              <a:t>Adventages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DAAD call Biodiversity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Selection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projects in Germany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support for 2014 and 2015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support for 2016 and 2017 upon the evaluation of the results of the first two years – confirmed in July 2016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20172" y="656692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Background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916832"/>
            <a:ext cx="8208912" cy="4608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BB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1259632" y="4077072"/>
            <a:ext cx="691276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95636" y="28889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Successfull</a:t>
            </a:r>
            <a:r>
              <a:rPr lang="en-US" sz="4000" b="1" dirty="0" smtClean="0">
                <a:solidFill>
                  <a:srgbClr val="FF0000"/>
                </a:solidFill>
              </a:rPr>
              <a:t> workshop 2016!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7664" y="480992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AGROBIODIVERSIDAD</a:t>
            </a:r>
            <a:endParaRPr lang="de-DE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48" y="1304764"/>
            <a:ext cx="820891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E   D   U   N   A   B   I   O</a:t>
            </a:r>
            <a:endParaRPr lang="de-DE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3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44066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 UPDATED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Partner UR</a:t>
            </a: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Rostock</a:t>
            </a:r>
          </a:p>
          <a:p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Agricultural and Environmental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(Prof. Bettina Eichler-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Löbermann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Prof. Ralf Uptmoor)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Mathematics and Sciences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(Prof. Peter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Langer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Prof. Alfred Flint,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Social Sciences and Economy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(Prof. Nikolaus Werz)</a:t>
            </a: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248472" cy="4970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management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modules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MOOCs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management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evaluation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Internet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platform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Cropping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systems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biology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breeding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Soil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Science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Environmental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factors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crops and plant ingredients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Chemistry/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Organic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chemistry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Didactic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Politics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4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UG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Granma -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Bayamo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(Cuba)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(Prof.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Raúl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López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Dr.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Dilver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Pena, Dr. Guillermo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Antunez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Opening workshop 2014 (together with UCLV)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E-learning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Cropping systems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Management of natural resources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Biochemistry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UCLV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Central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Villas – Santa Clara (Cuba)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Andres Castro, Dr. Pedro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Chemistry and Pharmacy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C. Luis Bravo Sánchez, Dr. Pedro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Iturrias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Institute for Biotechnology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Osvaldo Fernández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3831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Opening workshop 2014 – together with UG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Quality management and Evaluation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Cropping systems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Animal Science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Biotechnology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 and Pharmacy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Naturopathy and medicine plants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Soil science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ULP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La Plata (Argentina)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Sciences, Department of Ecology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(Prof. Santiago Sarandon)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Faculty of Sciences, Department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Jorge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Jios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6387" y="1374732"/>
            <a:ext cx="4068452" cy="418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Environmental education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 and teacher training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2017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Management of agro-ecosystems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Integrated plant protection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Indicators for sustainability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 of natural products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Partner UNA</a:t>
            </a:r>
          </a:p>
          <a:p>
            <a:r>
              <a:rPr lang="es-ES" sz="1800" b="1" dirty="0" smtClean="0">
                <a:latin typeface="Arial" pitchFamily="34" charset="0"/>
                <a:cs typeface="Arial" pitchFamily="34" charset="0"/>
              </a:rPr>
              <a:t>Universidad Nacional Agraria – Managua (Nicaragua)</a:t>
            </a:r>
          </a:p>
          <a:p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Department of Plant Production</a:t>
            </a: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(Dr. Carolina Vega)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28469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Field trip 2016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2016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E-learning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Biotechnology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Management of natural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ressources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8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CB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Corpoica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Bogotá (Colombia)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Center of Biotechnology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Alba Marina, Dr. Martha Gómez, Laura Villamizar)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Universidad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Aplicadas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Edgar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Martínez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3908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Internet-Platform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Field trip 2015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2015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Course Microbial Diversity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Expertise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Biotechnology</a:t>
            </a:r>
          </a:p>
          <a:p>
            <a:pPr>
              <a:spcAft>
                <a:spcPts val="600"/>
              </a:spcAft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Agroforestry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Mixed cropping systems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Microbiology and microbial diversity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29.02.2016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9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418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S1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Manejo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sostenible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los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recursos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naturales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Granma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S2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Agropecuarias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Granma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S3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Producción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medicamentos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origen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natural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S4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Biotechnolgía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las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Plantas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S5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Proteccion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Vegetal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La Plata)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S6 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Agroecología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Agraria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S7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Agroforestería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tropical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(Corpoica in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Aplicadas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Ambientales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S8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Salud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Animal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Avazada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S9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Agronomía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sostenible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Rostock –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Produccion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las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plantas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medioambiente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Master Study courses involved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ät">
  <a:themeElements>
    <a:clrScheme name="Agrar- und Umwelt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196C3A"/>
      </a:accent2>
      <a:accent3>
        <a:srgbClr val="337D50"/>
      </a:accent3>
      <a:accent4>
        <a:srgbClr val="4D8D66"/>
      </a:accent4>
      <a:accent5>
        <a:srgbClr val="669D7C"/>
      </a:accent5>
      <a:accent6>
        <a:srgbClr val="80AE92"/>
      </a:accent6>
      <a:hlink>
        <a:srgbClr val="99BEA8"/>
      </a:hlink>
      <a:folHlink>
        <a:srgbClr val="B3CEBD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hr viel Text">
  <a:themeElements>
    <a:clrScheme name="Agrar- und Umwelt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196C3A"/>
      </a:accent2>
      <a:accent3>
        <a:srgbClr val="337D50"/>
      </a:accent3>
      <a:accent4>
        <a:srgbClr val="4D8D66"/>
      </a:accent4>
      <a:accent5>
        <a:srgbClr val="669D7C"/>
      </a:accent5>
      <a:accent6>
        <a:srgbClr val="80AE92"/>
      </a:accent6>
      <a:hlink>
        <a:srgbClr val="99BEA8"/>
      </a:hlink>
      <a:folHlink>
        <a:srgbClr val="B3CEBD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1310</Words>
  <Application>Microsoft Office PowerPoint</Application>
  <PresentationFormat>Bildschirmpräsentation (4:3)</PresentationFormat>
  <Paragraphs>338</Paragraphs>
  <Slides>20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Universität</vt:lpstr>
      <vt:lpstr>sehr viel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BEL</cp:lastModifiedBy>
  <cp:revision>1843</cp:revision>
  <dcterms:created xsi:type="dcterms:W3CDTF">2009-05-15T06:28:25Z</dcterms:created>
  <dcterms:modified xsi:type="dcterms:W3CDTF">2016-02-29T14:03:10Z</dcterms:modified>
</cp:coreProperties>
</file>