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A565-A025-49F7-89A4-816DFA318267}" type="datetimeFigureOut">
              <a:rPr lang="es-NI" smtClean="0"/>
              <a:t>24/02/2016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A3B6-FF4F-4F58-B42D-AC9ECC996D6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8123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A565-A025-49F7-89A4-816DFA318267}" type="datetimeFigureOut">
              <a:rPr lang="es-NI" smtClean="0"/>
              <a:t>24/02/2016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A3B6-FF4F-4F58-B42D-AC9ECC996D6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07967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A565-A025-49F7-89A4-816DFA318267}" type="datetimeFigureOut">
              <a:rPr lang="es-NI" smtClean="0"/>
              <a:t>24/02/2016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A3B6-FF4F-4F58-B42D-AC9ECC996D6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9499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A565-A025-49F7-89A4-816DFA318267}" type="datetimeFigureOut">
              <a:rPr lang="es-NI" smtClean="0"/>
              <a:t>24/02/2016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A3B6-FF4F-4F58-B42D-AC9ECC996D6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470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A565-A025-49F7-89A4-816DFA318267}" type="datetimeFigureOut">
              <a:rPr lang="es-NI" smtClean="0"/>
              <a:t>24/02/2016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A3B6-FF4F-4F58-B42D-AC9ECC996D6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6557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A565-A025-49F7-89A4-816DFA318267}" type="datetimeFigureOut">
              <a:rPr lang="es-NI" smtClean="0"/>
              <a:t>24/02/2016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A3B6-FF4F-4F58-B42D-AC9ECC996D6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0922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A565-A025-49F7-89A4-816DFA318267}" type="datetimeFigureOut">
              <a:rPr lang="es-NI" smtClean="0"/>
              <a:t>24/02/2016</a:t>
            </a:fld>
            <a:endParaRPr lang="es-NI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A3B6-FF4F-4F58-B42D-AC9ECC996D6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3044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A565-A025-49F7-89A4-816DFA318267}" type="datetimeFigureOut">
              <a:rPr lang="es-NI" smtClean="0"/>
              <a:t>24/02/2016</a:t>
            </a:fld>
            <a:endParaRPr lang="es-NI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A3B6-FF4F-4F58-B42D-AC9ECC996D6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0207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A565-A025-49F7-89A4-816DFA318267}" type="datetimeFigureOut">
              <a:rPr lang="es-NI" smtClean="0"/>
              <a:t>24/02/2016</a:t>
            </a:fld>
            <a:endParaRPr lang="es-NI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A3B6-FF4F-4F58-B42D-AC9ECC996D6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0837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A565-A025-49F7-89A4-816DFA318267}" type="datetimeFigureOut">
              <a:rPr lang="es-NI" smtClean="0"/>
              <a:t>24/02/2016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A3B6-FF4F-4F58-B42D-AC9ECC996D6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7834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A565-A025-49F7-89A4-816DFA318267}" type="datetimeFigureOut">
              <a:rPr lang="es-NI" smtClean="0"/>
              <a:t>24/02/2016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A3B6-FF4F-4F58-B42D-AC9ECC996D6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7059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8A565-A025-49F7-89A4-816DFA318267}" type="datetimeFigureOut">
              <a:rPr lang="es-NI" smtClean="0"/>
              <a:t>24/02/2016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EA3B6-FF4F-4F58-B42D-AC9ECC996D6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0078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8 Grupo"/>
          <p:cNvGrpSpPr>
            <a:grpSpLocks/>
          </p:cNvGrpSpPr>
          <p:nvPr/>
        </p:nvGrpSpPr>
        <p:grpSpPr bwMode="auto">
          <a:xfrm>
            <a:off x="121025" y="0"/>
            <a:ext cx="11967882" cy="6858000"/>
            <a:chOff x="-60371" y="237"/>
            <a:chExt cx="70791" cy="90045"/>
          </a:xfrm>
        </p:grpSpPr>
        <p:pic>
          <p:nvPicPr>
            <p:cNvPr id="14" name="7 Imagen" descr="certificado agraria más redond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371" y="237"/>
              <a:ext cx="70791" cy="90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10 Imagen" descr="UNA logo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8299" y="2711"/>
              <a:ext cx="9827" cy="18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CuadroTexto 11"/>
          <p:cNvSpPr txBox="1"/>
          <p:nvPr/>
        </p:nvSpPr>
        <p:spPr>
          <a:xfrm>
            <a:off x="2046493" y="5379721"/>
            <a:ext cx="5513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b="1" dirty="0" smtClean="0">
                <a:solidFill>
                  <a:schemeClr val="accent1">
                    <a:lumMod val="50000"/>
                  </a:schemeClr>
                </a:solidFill>
              </a:rPr>
              <a:t>Colaboración:</a:t>
            </a:r>
            <a:endParaRPr lang="es-NI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NI" b="1" dirty="0" smtClean="0"/>
              <a:t> Dr</a:t>
            </a:r>
            <a:r>
              <a:rPr lang="es-NI" b="1" dirty="0"/>
              <a:t>.</a:t>
            </a:r>
            <a:r>
              <a:rPr lang="es-NI" b="1" dirty="0" smtClean="0"/>
              <a:t> Camilo Beltrán – CORPOICA, Colombia</a:t>
            </a:r>
            <a:endParaRPr lang="es-NI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469434" y="384483"/>
            <a:ext cx="8277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 smtClean="0"/>
              <a:t>                 </a:t>
            </a:r>
            <a:r>
              <a:rPr lang="es-NI" sz="3600" b="1" dirty="0" smtClean="0">
                <a:solidFill>
                  <a:schemeClr val="accent1">
                    <a:lumMod val="50000"/>
                  </a:schemeClr>
                </a:solidFill>
              </a:rPr>
              <a:t>Universidad Nacional Agraria</a:t>
            </a:r>
            <a:endParaRPr lang="es-NI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079469" y="2965868"/>
            <a:ext cx="765096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900" b="1" dirty="0" smtClean="0">
                <a:solidFill>
                  <a:schemeClr val="accent1">
                    <a:lumMod val="50000"/>
                  </a:schemeClr>
                </a:solidFill>
              </a:rPr>
              <a:t>Autores: </a:t>
            </a:r>
          </a:p>
          <a:p>
            <a:r>
              <a:rPr lang="es-ES" sz="1900" b="1" dirty="0" smtClean="0"/>
              <a:t>Br</a:t>
            </a:r>
            <a:r>
              <a:rPr lang="es-ES" sz="1900" b="1" dirty="0"/>
              <a:t>. Francisca de los Ángeles Mejía Betancourt </a:t>
            </a:r>
            <a:endParaRPr lang="es-NI" sz="1900" b="1" dirty="0"/>
          </a:p>
          <a:p>
            <a:r>
              <a:rPr lang="es-ES" sz="1900" b="1" dirty="0"/>
              <a:t>Br. Rommel </a:t>
            </a:r>
            <a:r>
              <a:rPr lang="es-ES" sz="1900" b="1" dirty="0" smtClean="0"/>
              <a:t>Ibrahim </a:t>
            </a:r>
            <a:r>
              <a:rPr lang="es-ES" sz="1900" b="1" dirty="0"/>
              <a:t>Alvarado Rodríguez </a:t>
            </a:r>
            <a:endParaRPr lang="es-NI" sz="1900" b="1" dirty="0"/>
          </a:p>
          <a:p>
            <a:endParaRPr lang="es-NI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410659" y="1856419"/>
            <a:ext cx="964154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marR="300990" algn="ctr">
              <a:lnSpc>
                <a:spcPct val="115000"/>
              </a:lnSpc>
              <a:spcAft>
                <a:spcPts val="1000"/>
              </a:spcAft>
            </a:pPr>
            <a:r>
              <a:rPr lang="es-NI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NI" sz="20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vitro </a:t>
            </a:r>
            <a:r>
              <a:rPr lang="es-NI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hongos nativos antagonistas a </a:t>
            </a:r>
            <a:r>
              <a:rPr lang="es-NI" sz="2000" b="1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Moniliophthora</a:t>
            </a:r>
            <a:r>
              <a:rPr lang="es-NI" sz="20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NI" sz="2000" b="1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roreri</a:t>
            </a:r>
            <a:r>
              <a:rPr lang="es-NI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es-NI" sz="20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Cif</a:t>
            </a:r>
            <a:r>
              <a:rPr lang="es-NI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NI" sz="20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s-NI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Par. Evans </a:t>
            </a:r>
            <a:r>
              <a:rPr lang="es-NI" sz="20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es-NI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s-NI" sz="20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NI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cultivo de cacao </a:t>
            </a:r>
            <a:endParaRPr lang="es-NI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046493" y="4212363"/>
            <a:ext cx="62234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900" b="1" dirty="0" smtClean="0">
                <a:solidFill>
                  <a:schemeClr val="accent1">
                    <a:lumMod val="50000"/>
                  </a:schemeClr>
                </a:solidFill>
              </a:rPr>
              <a:t>Asesores:</a:t>
            </a:r>
          </a:p>
          <a:p>
            <a:r>
              <a:rPr lang="es-NI" sz="1900" b="1" dirty="0" smtClean="0">
                <a:solidFill>
                  <a:schemeClr val="accent1"/>
                </a:solidFill>
              </a:rPr>
              <a:t> </a:t>
            </a:r>
            <a:r>
              <a:rPr lang="es-ES" sz="1900" b="1" dirty="0"/>
              <a:t>Dra. María Carolina </a:t>
            </a:r>
            <a:r>
              <a:rPr lang="es-ES" sz="1900" b="1" dirty="0" smtClean="0"/>
              <a:t>Vega Jarquín</a:t>
            </a:r>
            <a:endParaRPr lang="es-NI" sz="1900" b="1" dirty="0"/>
          </a:p>
          <a:p>
            <a:r>
              <a:rPr lang="es-ES" sz="1900" b="1" dirty="0"/>
              <a:t> </a:t>
            </a:r>
            <a:r>
              <a:rPr lang="es-ES" sz="1900" b="1" dirty="0" smtClean="0"/>
              <a:t>Dr</a:t>
            </a:r>
            <a:r>
              <a:rPr lang="es-ES" sz="1900" b="1" dirty="0"/>
              <a:t>. </a:t>
            </a:r>
            <a:r>
              <a:rPr lang="es-ES" sz="1900" b="1" dirty="0" smtClean="0"/>
              <a:t>Jorge Ulises Blandón Díaz</a:t>
            </a:r>
            <a:endParaRPr lang="es-NI" sz="1900" b="1" dirty="0"/>
          </a:p>
          <a:p>
            <a:endParaRPr lang="es-NI" sz="1900" b="1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276" y="2855164"/>
            <a:ext cx="4500942" cy="3129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ángulo 19"/>
          <p:cNvSpPr/>
          <p:nvPr/>
        </p:nvSpPr>
        <p:spPr>
          <a:xfrm>
            <a:off x="2097914" y="188081"/>
            <a:ext cx="470647" cy="450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22" name="CuadroTexto 21"/>
          <p:cNvSpPr txBox="1"/>
          <p:nvPr/>
        </p:nvSpPr>
        <p:spPr>
          <a:xfrm>
            <a:off x="4644677" y="6272273"/>
            <a:ext cx="31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b="1" dirty="0" smtClean="0">
                <a:solidFill>
                  <a:schemeClr val="accent1">
                    <a:lumMod val="50000"/>
                  </a:schemeClr>
                </a:solidFill>
              </a:rPr>
              <a:t>29 de febrero, 2016</a:t>
            </a:r>
            <a:endParaRPr lang="es-NI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4471" y="468686"/>
            <a:ext cx="1168549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NI" dirty="0" smtClean="0">
                <a:latin typeface="Arial" panose="020B0604020202020204" pitchFamily="34" charset="0"/>
                <a:ea typeface="Calibri" panose="020F0502020204030204" pitchFamily="34" charset="0"/>
              </a:rPr>
              <a:t>La </a:t>
            </a:r>
            <a:r>
              <a:rPr lang="es-NI" dirty="0" smtClean="0">
                <a:latin typeface="Arial" panose="020B0604020202020204" pitchFamily="34" charset="0"/>
                <a:ea typeface="Calibri" panose="020F0502020204030204" pitchFamily="34" charset="0"/>
              </a:rPr>
              <a:t>Moniliasis constituye </a:t>
            </a:r>
            <a:r>
              <a:rPr lang="es-NI" dirty="0">
                <a:latin typeface="Arial" panose="020B0604020202020204" pitchFamily="34" charset="0"/>
                <a:ea typeface="Calibri" panose="020F0502020204030204" pitchFamily="34" charset="0"/>
              </a:rPr>
              <a:t>uno de los factores limitantes de mayor importancia en la producción de </a:t>
            </a:r>
            <a:r>
              <a:rPr lang="es-NI" dirty="0" smtClean="0">
                <a:latin typeface="Arial" panose="020B0604020202020204" pitchFamily="34" charset="0"/>
                <a:ea typeface="Calibri" panose="020F0502020204030204" pitchFamily="34" charset="0"/>
              </a:rPr>
              <a:t>cacao, </a:t>
            </a:r>
            <a:r>
              <a:rPr lang="es-NI" dirty="0">
                <a:latin typeface="Arial" panose="020B0604020202020204" pitchFamily="34" charset="0"/>
                <a:ea typeface="Calibri" panose="020F0502020204030204" pitchFamily="34" charset="0"/>
              </a:rPr>
              <a:t>en Nicaragua hay plantaciones donde se pierde hasta la mitad de la cosecha por esta enfermedad (Ávila </a:t>
            </a:r>
            <a:r>
              <a:rPr lang="es-NI" i="1" dirty="0">
                <a:latin typeface="Arial" panose="020B0604020202020204" pitchFamily="34" charset="0"/>
                <a:ea typeface="Calibri" panose="020F0502020204030204" pitchFamily="34" charset="0"/>
              </a:rPr>
              <a:t>et al.,</a:t>
            </a:r>
            <a:r>
              <a:rPr lang="es-NI" dirty="0">
                <a:latin typeface="Arial" panose="020B0604020202020204" pitchFamily="34" charset="0"/>
                <a:ea typeface="Calibri" panose="020F0502020204030204" pitchFamily="34" charset="0"/>
              </a:rPr>
              <a:t> 2013).</a:t>
            </a:r>
            <a:endParaRPr lang="es-NI" dirty="0"/>
          </a:p>
        </p:txBody>
      </p:sp>
      <p:sp>
        <p:nvSpPr>
          <p:cNvPr id="7" name="Rectángulo 6"/>
          <p:cNvSpPr/>
          <p:nvPr/>
        </p:nvSpPr>
        <p:spPr>
          <a:xfrm>
            <a:off x="134471" y="1820888"/>
            <a:ext cx="11685491" cy="1047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NI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Además el </a:t>
            </a:r>
            <a:r>
              <a:rPr lang="es-N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 irracional de plaguicida sintético para el manejo de esta enfermedad ha generado problemas al </a:t>
            </a:r>
            <a:r>
              <a:rPr lang="es-NI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agroecosistema</a:t>
            </a:r>
            <a:r>
              <a:rPr lang="es-N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la salud humana. Por esta razón, las investigaciones deben estar dirigidas a la búsqueda de métodos alternativos para el control de plagas (López </a:t>
            </a:r>
            <a:r>
              <a:rPr lang="es-NI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es-N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2006)</a:t>
            </a:r>
            <a:endParaRPr lang="es-N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65" y="3395898"/>
            <a:ext cx="3805518" cy="32872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192" y="3494057"/>
            <a:ext cx="4010067" cy="30909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841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329954" y="163772"/>
            <a:ext cx="337521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NI" sz="2400" b="1" dirty="0" smtClean="0">
                <a:solidFill>
                  <a:schemeClr val="accent1">
                    <a:lumMod val="50000"/>
                  </a:schemeClr>
                </a:solidFill>
              </a:rPr>
              <a:t>FASES DE ESTUDIO</a:t>
            </a:r>
            <a:endParaRPr lang="es-NI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331259" y="906606"/>
            <a:ext cx="4948517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NI" sz="2000" b="1" dirty="0" smtClean="0">
                <a:solidFill>
                  <a:schemeClr val="accent6">
                    <a:lumMod val="75000"/>
                  </a:schemeClr>
                </a:solidFill>
              </a:rPr>
              <a:t>1. Aislamiento e Identificación del patógeno</a:t>
            </a:r>
            <a:endParaRPr lang="es-NI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2" r="20370" b="23571"/>
          <a:stretch/>
        </p:blipFill>
        <p:spPr>
          <a:xfrm>
            <a:off x="605117" y="1555457"/>
            <a:ext cx="2931460" cy="2478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3" t="3854" r="20940" b="1658"/>
          <a:stretch/>
        </p:blipFill>
        <p:spPr>
          <a:xfrm>
            <a:off x="6637376" y="2274192"/>
            <a:ext cx="4229051" cy="3815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Conector recto de flecha 13"/>
          <p:cNvCxnSpPr>
            <a:stCxn id="10" idx="3"/>
          </p:cNvCxnSpPr>
          <p:nvPr/>
        </p:nvCxnSpPr>
        <p:spPr>
          <a:xfrm>
            <a:off x="3536577" y="2794788"/>
            <a:ext cx="3079376" cy="12393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3516823" y="4182035"/>
            <a:ext cx="3079376" cy="13625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7362424" y="1757163"/>
            <a:ext cx="277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 smtClean="0"/>
              <a:t>4 Aislados </a:t>
            </a:r>
            <a:r>
              <a:rPr lang="es-NI" dirty="0" err="1" smtClean="0"/>
              <a:t>Moniliophthora</a:t>
            </a:r>
            <a:endParaRPr lang="es-NI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3" r="18922"/>
          <a:stretch/>
        </p:blipFill>
        <p:spPr>
          <a:xfrm>
            <a:off x="638315" y="4236315"/>
            <a:ext cx="2898261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8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452630" y="222074"/>
            <a:ext cx="516332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NI" sz="2000" b="1" dirty="0" smtClean="0">
                <a:solidFill>
                  <a:schemeClr val="accent6">
                    <a:lumMod val="75000"/>
                  </a:schemeClr>
                </a:solidFill>
              </a:rPr>
              <a:t>2. Aislamiento e Identificación de antagonistas</a:t>
            </a:r>
            <a:endParaRPr lang="es-NI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1" t="16101" r="20188" b="36100"/>
          <a:stretch/>
        </p:blipFill>
        <p:spPr>
          <a:xfrm>
            <a:off x="1456880" y="828673"/>
            <a:ext cx="2388980" cy="12515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5" t="30638" r="17866" b="19197"/>
          <a:stretch/>
        </p:blipFill>
        <p:spPr>
          <a:xfrm>
            <a:off x="1438833" y="2127815"/>
            <a:ext cx="2404552" cy="1291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1" t="14514" r="40453" b="8611"/>
          <a:stretch/>
        </p:blipFill>
        <p:spPr>
          <a:xfrm rot="5400000">
            <a:off x="1998170" y="2921589"/>
            <a:ext cx="1299676" cy="239075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12772" r="30710" b="9373"/>
          <a:stretch/>
        </p:blipFill>
        <p:spPr>
          <a:xfrm>
            <a:off x="1452630" y="4814367"/>
            <a:ext cx="2406675" cy="190924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15153" y="1264024"/>
            <a:ext cx="1116106" cy="37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 smtClean="0">
                <a:solidFill>
                  <a:srgbClr val="00B0F0"/>
                </a:solidFill>
              </a:rPr>
              <a:t>Corteza</a:t>
            </a:r>
            <a:endParaRPr lang="es-NI" dirty="0">
              <a:solidFill>
                <a:srgbClr val="00B0F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15153" y="2585431"/>
            <a:ext cx="1116106" cy="37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 smtClean="0">
                <a:solidFill>
                  <a:srgbClr val="00B0F0"/>
                </a:solidFill>
              </a:rPr>
              <a:t>Hoja</a:t>
            </a:r>
            <a:endParaRPr lang="es-NI" dirty="0">
              <a:solidFill>
                <a:srgbClr val="00B0F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15153" y="3740449"/>
            <a:ext cx="111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 smtClean="0">
                <a:solidFill>
                  <a:srgbClr val="00B0F0"/>
                </a:solidFill>
              </a:rPr>
              <a:t>Fruto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15153" y="5424392"/>
            <a:ext cx="1116106" cy="37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 smtClean="0">
                <a:solidFill>
                  <a:srgbClr val="00B0F0"/>
                </a:solidFill>
              </a:rPr>
              <a:t>Suelo</a:t>
            </a:r>
            <a:endParaRPr lang="es-NI" dirty="0">
              <a:solidFill>
                <a:srgbClr val="00B0F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5473" r="21606"/>
          <a:stretch/>
        </p:blipFill>
        <p:spPr>
          <a:xfrm rot="5400000">
            <a:off x="7873304" y="646458"/>
            <a:ext cx="1828802" cy="192432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0236693" y="1420363"/>
            <a:ext cx="150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 smtClean="0">
                <a:solidFill>
                  <a:srgbClr val="00B0F0"/>
                </a:solidFill>
              </a:rPr>
              <a:t>11 Aislados </a:t>
            </a:r>
            <a:r>
              <a:rPr lang="es-NI" dirty="0" err="1" smtClean="0">
                <a:solidFill>
                  <a:srgbClr val="00B0F0"/>
                </a:solidFill>
              </a:rPr>
              <a:t>Trichoderma</a:t>
            </a:r>
            <a:endParaRPr lang="es-NI" dirty="0">
              <a:solidFill>
                <a:srgbClr val="00B0F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5" r="5149" b="22020"/>
          <a:stretch/>
        </p:blipFill>
        <p:spPr>
          <a:xfrm>
            <a:off x="7825542" y="2783094"/>
            <a:ext cx="1951981" cy="191471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0236694" y="3496337"/>
            <a:ext cx="150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 smtClean="0">
                <a:solidFill>
                  <a:srgbClr val="00B0F0"/>
                </a:solidFill>
              </a:rPr>
              <a:t>5 Aislados </a:t>
            </a:r>
            <a:r>
              <a:rPr lang="es-NI" dirty="0" err="1" smtClean="0">
                <a:solidFill>
                  <a:srgbClr val="00B0F0"/>
                </a:solidFill>
              </a:rPr>
              <a:t>Paecilomyces</a:t>
            </a:r>
            <a:endParaRPr lang="es-NI" dirty="0">
              <a:solidFill>
                <a:srgbClr val="00B0F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0236694" y="5399659"/>
            <a:ext cx="1586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 smtClean="0">
                <a:solidFill>
                  <a:srgbClr val="00B0F0"/>
                </a:solidFill>
              </a:rPr>
              <a:t>1 Aislado </a:t>
            </a:r>
            <a:r>
              <a:rPr lang="es-NI" dirty="0" err="1" smtClean="0">
                <a:solidFill>
                  <a:srgbClr val="00B0F0"/>
                </a:solidFill>
              </a:rPr>
              <a:t>Clonosthachys</a:t>
            </a:r>
            <a:endParaRPr lang="es-NI" dirty="0">
              <a:solidFill>
                <a:srgbClr val="00B0F0"/>
              </a:solidFill>
            </a:endParaRPr>
          </a:p>
        </p:txBody>
      </p:sp>
      <p:cxnSp>
        <p:nvCxnSpPr>
          <p:cNvPr id="18" name="Conector recto de flecha 17"/>
          <p:cNvCxnSpPr>
            <a:stCxn id="5" idx="3"/>
          </p:cNvCxnSpPr>
          <p:nvPr/>
        </p:nvCxnSpPr>
        <p:spPr>
          <a:xfrm>
            <a:off x="3845860" y="1454463"/>
            <a:ext cx="3979682" cy="112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7" idx="0"/>
          </p:cNvCxnSpPr>
          <p:nvPr/>
        </p:nvCxnSpPr>
        <p:spPr>
          <a:xfrm flipV="1">
            <a:off x="3843385" y="1640541"/>
            <a:ext cx="3982157" cy="24764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>
            <a:stCxn id="8" idx="3"/>
          </p:cNvCxnSpPr>
          <p:nvPr/>
        </p:nvCxnSpPr>
        <p:spPr>
          <a:xfrm flipV="1">
            <a:off x="3859305" y="1976718"/>
            <a:ext cx="3966237" cy="379227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8" idx="3"/>
            <a:endCxn id="15" idx="1"/>
          </p:cNvCxnSpPr>
          <p:nvPr/>
        </p:nvCxnSpPr>
        <p:spPr>
          <a:xfrm flipV="1">
            <a:off x="3859305" y="3740449"/>
            <a:ext cx="3966237" cy="202854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2708" r="21959" b="2825"/>
          <a:stretch/>
        </p:blipFill>
        <p:spPr>
          <a:xfrm rot="5400000">
            <a:off x="7906052" y="4848324"/>
            <a:ext cx="1822563" cy="1983588"/>
          </a:xfrm>
          <a:prstGeom prst="rect">
            <a:avLst/>
          </a:prstGeom>
        </p:spPr>
      </p:pic>
      <p:cxnSp>
        <p:nvCxnSpPr>
          <p:cNvPr id="32" name="Conector recto de flecha 31"/>
          <p:cNvCxnSpPr>
            <a:stCxn id="7" idx="0"/>
            <a:endCxn id="31" idx="2"/>
          </p:cNvCxnSpPr>
          <p:nvPr/>
        </p:nvCxnSpPr>
        <p:spPr>
          <a:xfrm>
            <a:off x="3843385" y="4116966"/>
            <a:ext cx="3982155" cy="172315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46411" y="407894"/>
            <a:ext cx="385930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NI" sz="2000" b="1" dirty="0" smtClean="0">
                <a:solidFill>
                  <a:schemeClr val="accent6">
                    <a:lumMod val="75000"/>
                  </a:schemeClr>
                </a:solidFill>
              </a:rPr>
              <a:t>3. Enfrentamiento en cultivo dual</a:t>
            </a:r>
            <a:endParaRPr lang="es-NI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4" t="4103" r="20196"/>
          <a:stretch/>
        </p:blipFill>
        <p:spPr>
          <a:xfrm rot="5400000">
            <a:off x="8228025" y="1828976"/>
            <a:ext cx="3444194" cy="3470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3755" r="33137" b="2825"/>
          <a:stretch/>
        </p:blipFill>
        <p:spPr>
          <a:xfrm rot="5400000">
            <a:off x="4473284" y="1816230"/>
            <a:ext cx="3444194" cy="349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2" t="3754" r="29020" b="5962"/>
          <a:stretch/>
        </p:blipFill>
        <p:spPr>
          <a:xfrm rot="5400000">
            <a:off x="633411" y="1743844"/>
            <a:ext cx="3444194" cy="3641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uadroTexto 8"/>
          <p:cNvSpPr txBox="1"/>
          <p:nvPr/>
        </p:nvSpPr>
        <p:spPr>
          <a:xfrm>
            <a:off x="535003" y="5997527"/>
            <a:ext cx="317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 smtClean="0"/>
              <a:t>25 °C</a:t>
            </a:r>
          </a:p>
          <a:p>
            <a:r>
              <a:rPr lang="es-NI" dirty="0" smtClean="0"/>
              <a:t>12 horas luz, 12 horas oscuridad</a:t>
            </a:r>
            <a:endParaRPr lang="es-NI" dirty="0"/>
          </a:p>
        </p:txBody>
      </p:sp>
      <p:sp>
        <p:nvSpPr>
          <p:cNvPr id="10" name="CuadroTexto 9"/>
          <p:cNvSpPr txBox="1"/>
          <p:nvPr/>
        </p:nvSpPr>
        <p:spPr>
          <a:xfrm>
            <a:off x="535003" y="1195920"/>
            <a:ext cx="317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 err="1" smtClean="0">
                <a:solidFill>
                  <a:schemeClr val="accent2">
                    <a:lumMod val="75000"/>
                  </a:schemeClr>
                </a:solidFill>
              </a:rPr>
              <a:t>Trichoderma</a:t>
            </a:r>
            <a:r>
              <a:rPr lang="es-NI" dirty="0" smtClean="0">
                <a:solidFill>
                  <a:schemeClr val="accent2">
                    <a:lumMod val="75000"/>
                  </a:schemeClr>
                </a:solidFill>
              </a:rPr>
              <a:t> vs </a:t>
            </a:r>
            <a:r>
              <a:rPr lang="es-NI" dirty="0" err="1" smtClean="0">
                <a:solidFill>
                  <a:schemeClr val="accent2">
                    <a:lumMod val="75000"/>
                  </a:schemeClr>
                </a:solidFill>
              </a:rPr>
              <a:t>Moniliophthora</a:t>
            </a:r>
            <a:endParaRPr lang="es-NI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497403" y="1221320"/>
            <a:ext cx="317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 err="1" smtClean="0">
                <a:solidFill>
                  <a:schemeClr val="accent2">
                    <a:lumMod val="75000"/>
                  </a:schemeClr>
                </a:solidFill>
              </a:rPr>
              <a:t>Paecilomyces</a:t>
            </a:r>
            <a:r>
              <a:rPr lang="es-NI" dirty="0" smtClean="0">
                <a:solidFill>
                  <a:schemeClr val="accent2">
                    <a:lumMod val="75000"/>
                  </a:schemeClr>
                </a:solidFill>
              </a:rPr>
              <a:t> vs </a:t>
            </a:r>
            <a:r>
              <a:rPr lang="es-NI" dirty="0" err="1" smtClean="0">
                <a:solidFill>
                  <a:schemeClr val="accent2">
                    <a:lumMod val="75000"/>
                  </a:schemeClr>
                </a:solidFill>
              </a:rPr>
              <a:t>Moniliophthora</a:t>
            </a:r>
            <a:endParaRPr lang="es-NI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307403" y="1221320"/>
            <a:ext cx="317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 err="1" smtClean="0">
                <a:solidFill>
                  <a:schemeClr val="accent2">
                    <a:lumMod val="75000"/>
                  </a:schemeClr>
                </a:solidFill>
              </a:rPr>
              <a:t>Clonostachys</a:t>
            </a:r>
            <a:r>
              <a:rPr lang="es-NI" dirty="0" smtClean="0">
                <a:solidFill>
                  <a:schemeClr val="accent2">
                    <a:lumMod val="75000"/>
                  </a:schemeClr>
                </a:solidFill>
              </a:rPr>
              <a:t> vs </a:t>
            </a:r>
            <a:r>
              <a:rPr lang="es-NI" dirty="0" err="1" smtClean="0">
                <a:solidFill>
                  <a:schemeClr val="accent2">
                    <a:lumMod val="75000"/>
                  </a:schemeClr>
                </a:solidFill>
              </a:rPr>
              <a:t>Moniliophthora</a:t>
            </a:r>
            <a:endParaRPr lang="es-NI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658007" y="493076"/>
            <a:ext cx="6875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Gracias por su atención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14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229</Words>
  <Application>Microsoft Office PowerPoint</Application>
  <PresentationFormat>Panorámica</PresentationFormat>
  <Paragraphs>31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 Betancourt</dc:creator>
  <cp:lastModifiedBy>Francis Betancourt</cp:lastModifiedBy>
  <cp:revision>27</cp:revision>
  <dcterms:created xsi:type="dcterms:W3CDTF">2016-02-11T18:57:57Z</dcterms:created>
  <dcterms:modified xsi:type="dcterms:W3CDTF">2016-02-24T15:38:31Z</dcterms:modified>
</cp:coreProperties>
</file>