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7"/>
  </p:notesMasterIdLst>
  <p:handoutMasterIdLst>
    <p:handoutMasterId r:id="rId8"/>
  </p:handoutMasterIdLst>
  <p:sldIdLst>
    <p:sldId id="260" r:id="rId2"/>
    <p:sldId id="262" r:id="rId3"/>
    <p:sldId id="263" r:id="rId4"/>
    <p:sldId id="261" r:id="rId5"/>
    <p:sldId id="264" r:id="rId6"/>
  </p:sldIdLst>
  <p:sldSz cx="10799763" cy="6858000"/>
  <p:notesSz cx="9144000" cy="6858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7D3"/>
    <a:srgbClr val="00FF00"/>
    <a:srgbClr val="FF6600"/>
    <a:srgbClr val="1B540C"/>
    <a:srgbClr val="CC0000"/>
    <a:srgbClr val="A8026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14F9-9316-4BE1-B667-92EDFB3A484E}" type="datetimeFigureOut">
              <a:rPr lang="es-NI" smtClean="0"/>
              <a:t>19/02/2016</a:t>
            </a:fld>
            <a:endParaRPr lang="es-NI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C0CBD-CCDE-4BA2-A8A9-EAEFC5C27A72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3171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47AF-94BA-4B2C-B269-186055F41123}" type="datetimeFigureOut">
              <a:rPr lang="es-NI" smtClean="0"/>
              <a:t>19/02/2016</a:t>
            </a:fld>
            <a:endParaRPr lang="es-NI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857250"/>
            <a:ext cx="36449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95106-4C86-410A-A764-B9FB35C18DEC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50627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49550" y="857250"/>
            <a:ext cx="36449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84855-B698-46FB-8E57-CC9A1D139ADF}" type="slidenum">
              <a:rPr lang="es-NI" smtClean="0">
                <a:solidFill>
                  <a:prstClr val="black"/>
                </a:solidFill>
              </a:rPr>
              <a:pPr/>
              <a:t>1</a:t>
            </a:fld>
            <a:endParaRPr lang="es-N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" y="6400800"/>
            <a:ext cx="107969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979" y="758952"/>
            <a:ext cx="8909804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086" spc="-4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433" y="4455620"/>
            <a:ext cx="8909804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26" cap="all" spc="177" baseline="0">
                <a:solidFill>
                  <a:schemeClr val="tx2"/>
                </a:solidFill>
                <a:latin typeface="+mj-lt"/>
              </a:defRPr>
            </a:lvl1pPr>
            <a:lvl2pPr marL="404988" indent="0" algn="ctr">
              <a:buNone/>
              <a:defRPr sz="2126"/>
            </a:lvl2pPr>
            <a:lvl3pPr marL="809976" indent="0" algn="ctr">
              <a:buNone/>
              <a:defRPr sz="2126"/>
            </a:lvl3pPr>
            <a:lvl4pPr marL="1214963" indent="0" algn="ctr">
              <a:buNone/>
              <a:defRPr sz="1772"/>
            </a:lvl4pPr>
            <a:lvl5pPr marL="1619951" indent="0" algn="ctr">
              <a:buNone/>
              <a:defRPr sz="1772"/>
            </a:lvl5pPr>
            <a:lvl6pPr marL="2024939" indent="0" algn="ctr">
              <a:buNone/>
              <a:defRPr sz="1772"/>
            </a:lvl6pPr>
            <a:lvl7pPr marL="2429927" indent="0" algn="ctr">
              <a:buNone/>
              <a:defRPr sz="1772"/>
            </a:lvl7pPr>
            <a:lvl8pPr marL="2834914" indent="0" algn="ctr">
              <a:buNone/>
              <a:defRPr sz="1772"/>
            </a:lvl8pPr>
            <a:lvl9pPr marL="3239902" indent="0" algn="ctr">
              <a:buNone/>
              <a:defRPr sz="177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0F6E-F253-406B-8EEF-B11E54EDBA2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9752" y="4343400"/>
            <a:ext cx="8747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2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FD17-A140-4A2A-8911-CA9B7AFAF61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0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" y="6400800"/>
            <a:ext cx="107969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414779"/>
            <a:ext cx="2328699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14778"/>
            <a:ext cx="68511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7FB0-821C-4D6C-BA35-FDFFBE4B0D2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CD09-EA69-4A5C-85EE-CEACF6E3646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7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" y="6400800"/>
            <a:ext cx="107969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79" y="758952"/>
            <a:ext cx="8909804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08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79" y="4453128"/>
            <a:ext cx="8909804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126" cap="all" spc="177" baseline="0">
                <a:solidFill>
                  <a:schemeClr val="tx2"/>
                </a:solidFill>
                <a:latin typeface="+mj-lt"/>
              </a:defRPr>
            </a:lvl1pPr>
            <a:lvl2pPr marL="40498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0E2E-C9E6-403E-931D-F2E71279310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9752" y="4343400"/>
            <a:ext cx="8747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8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1979" y="286604"/>
            <a:ext cx="8909804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978" y="1845734"/>
            <a:ext cx="4373904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879" y="1845735"/>
            <a:ext cx="4373904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689-5407-4FF9-AE52-66163E21344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71979" y="286604"/>
            <a:ext cx="8909804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79" y="1846052"/>
            <a:ext cx="43739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772" b="0" cap="all" baseline="0">
                <a:solidFill>
                  <a:schemeClr val="tx2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79" y="2582334"/>
            <a:ext cx="4373904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7879" y="1846052"/>
            <a:ext cx="43739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772" b="0" cap="all" baseline="0">
                <a:solidFill>
                  <a:schemeClr val="tx2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7879" y="2582334"/>
            <a:ext cx="4373904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2C26-20E9-4DEC-A362-9EE19F07D4A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8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4228B9-B50C-4B5A-8E1B-32E51D94906D}" type="datetime4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005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" y="6400800"/>
            <a:ext cx="107969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77AB-209C-4A20-AC48-2074F68F7DB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6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5882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78724" y="0"/>
            <a:ext cx="566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91" y="594359"/>
            <a:ext cx="2834938" cy="2286000"/>
          </a:xfrm>
        </p:spPr>
        <p:txBody>
          <a:bodyPr anchor="b">
            <a:normAutofit/>
          </a:bodyPr>
          <a:lstStyle>
            <a:lvl1pPr>
              <a:defRPr sz="3189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407" y="731520"/>
            <a:ext cx="5750874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91" y="2926080"/>
            <a:ext cx="28349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29">
                <a:solidFill>
                  <a:srgbClr val="FFFFFF"/>
                </a:solidFill>
              </a:defRPr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2354" y="6459786"/>
            <a:ext cx="2319495" cy="365125"/>
          </a:xfrm>
        </p:spPr>
        <p:txBody>
          <a:bodyPr/>
          <a:lstStyle>
            <a:lvl1pPr algn="l">
              <a:defRPr/>
            </a:lvl1pPr>
          </a:lstStyle>
          <a:p>
            <a:fld id="{32350603-6272-4B14-9723-F183414B04C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407" y="6459786"/>
            <a:ext cx="411741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7969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7969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79" y="5074920"/>
            <a:ext cx="8958403" cy="822960"/>
          </a:xfrm>
        </p:spPr>
        <p:txBody>
          <a:bodyPr lIns="91440" tIns="0" rIns="91440" bIns="0" anchor="b">
            <a:noAutofit/>
          </a:bodyPr>
          <a:lstStyle>
            <a:lvl1pPr>
              <a:defRPr sz="3189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79975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835">
                <a:solidFill>
                  <a:schemeClr val="bg1"/>
                </a:solidFill>
              </a:defRPr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79" y="5907023"/>
            <a:ext cx="8958403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31"/>
              </a:spcAft>
              <a:buNone/>
              <a:defRPr sz="1329">
                <a:solidFill>
                  <a:srgbClr val="FFFFFF"/>
                </a:solidFill>
              </a:defRPr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47B3-EBB6-46C4-A08B-07766EB00E1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79976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799764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979" y="286604"/>
            <a:ext cx="890980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79" y="1845734"/>
            <a:ext cx="890980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979" y="6459786"/>
            <a:ext cx="2189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228B9-B50C-4B5A-8E1B-32E51D94906D}" type="datetime4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t>February 19, 2016</a:t>
            </a:fld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5250" y="6459786"/>
            <a:ext cx="4272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7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899" y="6459786"/>
            <a:ext cx="116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57240" y="1737845"/>
            <a:ext cx="88288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0" y="10"/>
            <a:ext cx="10799763" cy="1052513"/>
          </a:xfrm>
          <a:prstGeom prst="rect">
            <a:avLst/>
          </a:prstGeom>
          <a:solidFill>
            <a:srgbClr val="FFCC99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R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59992" y="6553200"/>
            <a:ext cx="1007977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R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5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l" defTabSz="809976" rtl="0" eaLnBrk="1" latinLnBrk="0" hangingPunct="1">
        <a:lnSpc>
          <a:spcPct val="85000"/>
        </a:lnSpc>
        <a:spcBef>
          <a:spcPct val="0"/>
        </a:spcBef>
        <a:buNone/>
        <a:defRPr sz="4252" kern="1200" spc="-44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80998" indent="-80998" algn="l" defTabSz="809976" rtl="0" eaLnBrk="1" latinLnBrk="0" hangingPunct="1">
        <a:lnSpc>
          <a:spcPct val="90000"/>
        </a:lnSpc>
        <a:spcBef>
          <a:spcPts val="1063"/>
        </a:spcBef>
        <a:spcAft>
          <a:spcPts val="17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77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0190" indent="-161995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5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02185" indent="-161995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64180" indent="-161995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6175" indent="-161995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74380" indent="-202494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51540" indent="-202494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28700" indent="-202494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05860" indent="-202494" algn="l" defTabSz="809976" rtl="0" eaLnBrk="1" latinLnBrk="0" hangingPunct="1">
        <a:lnSpc>
          <a:spcPct val="90000"/>
        </a:lnSpc>
        <a:spcBef>
          <a:spcPts val="177"/>
        </a:spcBef>
        <a:spcAft>
          <a:spcPts val="354"/>
        </a:spcAft>
        <a:buClr>
          <a:schemeClr val="accent1"/>
        </a:buClr>
        <a:buFont typeface="Calibri" pitchFamily="34" charset="0"/>
        <a:buChar char="◦"/>
        <a:defRPr sz="1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ertificado agraria más red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79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2637468" y="273150"/>
            <a:ext cx="7783880" cy="2084249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s-N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Universidad Nacional Agraria</a:t>
            </a:r>
          </a:p>
          <a:p>
            <a:pPr algn="ctr" fontAlgn="base">
              <a:spcAft>
                <a:spcPct val="0"/>
              </a:spcAft>
            </a:pPr>
            <a:r>
              <a:rPr lang="es-N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s-N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s-N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Facultad de </a:t>
            </a:r>
            <a:r>
              <a:rPr lang="es-N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Agronomía</a:t>
            </a:r>
            <a:endParaRPr lang="es-N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1705129" y="2156336"/>
            <a:ext cx="8923339" cy="145565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0F6FC6"/>
              </a:buClr>
              <a:buNone/>
            </a:pPr>
            <a:r>
              <a:rPr lang="es-N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 y utilización de Hongos Formadores de Micorrizas en sistemas agroforestales con Cacao (</a:t>
            </a:r>
            <a:r>
              <a:rPr lang="es-NI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Theobroma </a:t>
            </a:r>
            <a:r>
              <a:rPr lang="es-NI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cacao </a:t>
            </a:r>
            <a:r>
              <a:rPr lang="es-N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L.)</a:t>
            </a:r>
            <a:endParaRPr lang="es-NI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7222974" y="4229876"/>
            <a:ext cx="3010115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NI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por:</a:t>
            </a:r>
          </a:p>
          <a:p>
            <a:pPr fontAlgn="base">
              <a:spcAft>
                <a:spcPct val="0"/>
              </a:spcAft>
            </a:pPr>
            <a:r>
              <a:rPr lang="es-NI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Jael Bildad Cruz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6823721" y="6199429"/>
            <a:ext cx="4104456" cy="4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NI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Managua, </a:t>
            </a:r>
            <a:r>
              <a:rPr lang="es-NI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2016</a:t>
            </a:r>
            <a:endParaRPr lang="es-NI" sz="24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2618" r="12371" b="19787"/>
          <a:stretch/>
        </p:blipFill>
        <p:spPr>
          <a:xfrm>
            <a:off x="1442244" y="296577"/>
            <a:ext cx="2914604" cy="1824909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2545380" y="4229876"/>
            <a:ext cx="3095985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NI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Asesora:</a:t>
            </a:r>
            <a:endParaRPr lang="es-NI" sz="24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base">
              <a:spcAft>
                <a:spcPct val="0"/>
              </a:spcAft>
            </a:pPr>
            <a:r>
              <a:rPr lang="es-NI" sz="24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C. Carolina Vega</a:t>
            </a:r>
            <a:endParaRPr lang="es-NI" sz="24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845608" y="5813852"/>
            <a:ext cx="4151780" cy="77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NI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Cooperación: EDUNABIO</a:t>
            </a:r>
          </a:p>
          <a:p>
            <a:pPr marL="2514600" indent="-2514600" algn="just" fontAlgn="base">
              <a:spcAft>
                <a:spcPct val="0"/>
              </a:spcAft>
              <a:tabLst>
                <a:tab pos="2151063" algn="l"/>
              </a:tabLst>
            </a:pPr>
            <a:r>
              <a:rPr lang="es-NI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RITTER SPORT</a:t>
            </a:r>
            <a:endParaRPr lang="es-NI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6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8" y="3498366"/>
            <a:ext cx="3224328" cy="22704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10" y="2656908"/>
            <a:ext cx="2727278" cy="35909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216" y="3498366"/>
            <a:ext cx="3248643" cy="227042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57819" y="393558"/>
            <a:ext cx="189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i="1" dirty="0" smtClean="0"/>
              <a:t>Theobroma </a:t>
            </a:r>
            <a:r>
              <a:rPr lang="es-NI" b="1" i="1" dirty="0"/>
              <a:t>cacao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2762463" y="489022"/>
            <a:ext cx="995082" cy="273868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7" name="Rectángulo 16"/>
          <p:cNvSpPr/>
          <p:nvPr/>
        </p:nvSpPr>
        <p:spPr>
          <a:xfrm>
            <a:off x="4069107" y="393558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3.88 millones de kilos</a:t>
            </a:r>
            <a:endParaRPr lang="es-NI" dirty="0"/>
          </a:p>
        </p:txBody>
      </p:sp>
      <p:sp>
        <p:nvSpPr>
          <p:cNvPr id="18" name="Flecha derecha 17"/>
          <p:cNvSpPr/>
          <p:nvPr/>
        </p:nvSpPr>
        <p:spPr>
          <a:xfrm>
            <a:off x="6505073" y="492615"/>
            <a:ext cx="995082" cy="295834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b="1" dirty="0"/>
              <a:t>7.05 millones de dólares</a:t>
            </a:r>
            <a:r>
              <a:rPr lang="es-NI" dirty="0"/>
              <a:t> </a:t>
            </a:r>
            <a:endParaRPr lang="es-NI" dirty="0"/>
          </a:p>
        </p:txBody>
      </p:sp>
      <p:sp>
        <p:nvSpPr>
          <p:cNvPr id="19" name="Rectángulo 18"/>
          <p:cNvSpPr/>
          <p:nvPr/>
        </p:nvSpPr>
        <p:spPr>
          <a:xfrm>
            <a:off x="7694802" y="419117"/>
            <a:ext cx="255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7.05 millones de dólares </a:t>
            </a:r>
            <a:endParaRPr lang="es-NI" dirty="0"/>
          </a:p>
        </p:txBody>
      </p:sp>
      <p:sp>
        <p:nvSpPr>
          <p:cNvPr id="20" name="Flecha abajo 19"/>
          <p:cNvSpPr/>
          <p:nvPr/>
        </p:nvSpPr>
        <p:spPr>
          <a:xfrm>
            <a:off x="1538832" y="749746"/>
            <a:ext cx="284099" cy="493948"/>
          </a:xfrm>
          <a:prstGeom prst="downArrow">
            <a:avLst/>
          </a:prstGeom>
          <a:solidFill>
            <a:srgbClr val="EF0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1" name="Rectángulo 20"/>
          <p:cNvSpPr/>
          <p:nvPr/>
        </p:nvSpPr>
        <p:spPr>
          <a:xfrm>
            <a:off x="803943" y="149858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Cultivo </a:t>
            </a:r>
            <a:r>
              <a:rPr lang="es-N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ancestral</a:t>
            </a:r>
            <a:endParaRPr lang="es-NI" dirty="0"/>
          </a:p>
        </p:txBody>
      </p:sp>
      <p:sp>
        <p:nvSpPr>
          <p:cNvPr id="22" name="Rectángulo 21"/>
          <p:cNvSpPr/>
          <p:nvPr/>
        </p:nvSpPr>
        <p:spPr>
          <a:xfrm>
            <a:off x="393173" y="2207247"/>
            <a:ext cx="32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Reservorio 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N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agrobiodiversidad</a:t>
            </a:r>
            <a:endParaRPr lang="es-NI" dirty="0"/>
          </a:p>
        </p:txBody>
      </p:sp>
      <p:sp>
        <p:nvSpPr>
          <p:cNvPr id="23" name="Rectángulo 22"/>
          <p:cNvSpPr/>
          <p:nvPr/>
        </p:nvSpPr>
        <p:spPr>
          <a:xfrm>
            <a:off x="363399" y="2882587"/>
            <a:ext cx="435516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Mitigación 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adaptación al </a:t>
            </a:r>
            <a:r>
              <a:rPr lang="es-N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climático</a:t>
            </a:r>
            <a:endParaRPr lang="es-NI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682947" y="1453406"/>
            <a:ext cx="64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ICCO</a:t>
            </a:r>
            <a:endParaRPr lang="es-NI" b="1" dirty="0"/>
          </a:p>
        </p:txBody>
      </p:sp>
      <p:sp>
        <p:nvSpPr>
          <p:cNvPr id="25" name="Rectángulo 24"/>
          <p:cNvSpPr/>
          <p:nvPr/>
        </p:nvSpPr>
        <p:spPr>
          <a:xfrm>
            <a:off x="5469020" y="1867919"/>
            <a:ext cx="10360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829175" algn="l"/>
              </a:tabLst>
            </a:pPr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</a:t>
            </a:r>
            <a:endParaRPr lang="es-NI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557882" y="2405636"/>
            <a:ext cx="8931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829175" algn="l"/>
              </a:tabLst>
            </a:pPr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</a:t>
            </a:r>
            <a:endParaRPr lang="es-NI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094719" y="2901951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</a:t>
            </a:r>
            <a:r>
              <a:rPr lang="es-N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adecuado</a:t>
            </a:r>
            <a:endParaRPr lang="es-NI" dirty="0"/>
          </a:p>
        </p:txBody>
      </p:sp>
      <p:sp>
        <p:nvSpPr>
          <p:cNvPr id="28" name="Flecha abajo 27"/>
          <p:cNvSpPr/>
          <p:nvPr/>
        </p:nvSpPr>
        <p:spPr>
          <a:xfrm>
            <a:off x="5791001" y="802661"/>
            <a:ext cx="284099" cy="493948"/>
          </a:xfrm>
          <a:prstGeom prst="downArrow">
            <a:avLst/>
          </a:prstGeom>
          <a:solidFill>
            <a:srgbClr val="EF0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54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82950" y="295835"/>
            <a:ext cx="2367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NI" sz="3200" b="1" dirty="0" smtClean="0"/>
              <a:t>Metodología</a:t>
            </a:r>
            <a:endParaRPr lang="es-NI" sz="3200" b="1" dirty="0"/>
          </a:p>
        </p:txBody>
      </p:sp>
      <p:grpSp>
        <p:nvGrpSpPr>
          <p:cNvPr id="4" name="Grupo 39"/>
          <p:cNvGrpSpPr>
            <a:grpSpLocks/>
          </p:cNvGrpSpPr>
          <p:nvPr/>
        </p:nvGrpSpPr>
        <p:grpSpPr bwMode="auto">
          <a:xfrm>
            <a:off x="512511" y="1302230"/>
            <a:ext cx="6412723" cy="4435244"/>
            <a:chOff x="4370310" y="1206150"/>
            <a:chExt cx="7646035" cy="5912616"/>
          </a:xfrm>
        </p:grpSpPr>
        <p:grpSp>
          <p:nvGrpSpPr>
            <p:cNvPr id="5" name="Grupo 12"/>
            <p:cNvGrpSpPr>
              <a:grpSpLocks/>
            </p:cNvGrpSpPr>
            <p:nvPr/>
          </p:nvGrpSpPr>
          <p:grpSpPr bwMode="auto">
            <a:xfrm>
              <a:off x="4370310" y="1206150"/>
              <a:ext cx="7646035" cy="5912616"/>
              <a:chOff x="4397204" y="480009"/>
              <a:chExt cx="7646035" cy="5912616"/>
            </a:xfrm>
          </p:grpSpPr>
          <p:sp>
            <p:nvSpPr>
              <p:cNvPr id="8" name="CuadroTexto 1"/>
              <p:cNvSpPr txBox="1">
                <a:spLocks noChangeArrowheads="1"/>
              </p:cNvSpPr>
              <p:nvPr/>
            </p:nvSpPr>
            <p:spPr bwMode="auto">
              <a:xfrm>
                <a:off x="4397204" y="5900269"/>
                <a:ext cx="3167815" cy="49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 smtClean="0">
                    <a:latin typeface="+mn-lt"/>
                  </a:rPr>
                  <a:t>6. Identificación Molecular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9" name="Rectángulo 2"/>
              <p:cNvSpPr>
                <a:spLocks noChangeArrowheads="1"/>
              </p:cNvSpPr>
              <p:nvPr/>
            </p:nvSpPr>
            <p:spPr bwMode="auto">
              <a:xfrm>
                <a:off x="4397205" y="480009"/>
                <a:ext cx="3665331" cy="49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>
                    <a:latin typeface="+mn-lt"/>
                  </a:rPr>
                  <a:t>1. </a:t>
                </a:r>
                <a:r>
                  <a:rPr lang="es-NI" altLang="es-ES" sz="1800" dirty="0" smtClean="0">
                    <a:latin typeface="+mn-lt"/>
                  </a:rPr>
                  <a:t>Selección sitios de muestreo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10" name="Rectángulo 3"/>
              <p:cNvSpPr>
                <a:spLocks noChangeArrowheads="1"/>
              </p:cNvSpPr>
              <p:nvPr/>
            </p:nvSpPr>
            <p:spPr bwMode="auto">
              <a:xfrm>
                <a:off x="4397204" y="1532355"/>
                <a:ext cx="5744272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>
                    <a:latin typeface="+mn-lt"/>
                  </a:rPr>
                  <a:t>2.  </a:t>
                </a:r>
                <a:r>
                  <a:rPr lang="es-NI" altLang="es-ES" sz="1800" dirty="0" smtClean="0">
                    <a:latin typeface="+mn-lt"/>
                  </a:rPr>
                  <a:t>Dos sitios de muestreo y 20 muestras por sitio 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11" name="Rectángulo 4"/>
              <p:cNvSpPr>
                <a:spLocks noChangeArrowheads="1"/>
              </p:cNvSpPr>
              <p:nvPr/>
            </p:nvSpPr>
            <p:spPr bwMode="auto">
              <a:xfrm>
                <a:off x="6083422" y="3077144"/>
                <a:ext cx="4548590" cy="49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 smtClean="0">
                    <a:latin typeface="+mn-lt"/>
                  </a:rPr>
                  <a:t>* Multiplicar poblaciones de Micorrizas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12" name="Rectángulo 5"/>
              <p:cNvSpPr>
                <a:spLocks noChangeArrowheads="1"/>
              </p:cNvSpPr>
              <p:nvPr/>
            </p:nvSpPr>
            <p:spPr bwMode="auto">
              <a:xfrm>
                <a:off x="4397204" y="3674461"/>
                <a:ext cx="4523200" cy="49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>
                    <a:latin typeface="+mn-lt"/>
                  </a:rPr>
                  <a:t>4. </a:t>
                </a:r>
                <a:r>
                  <a:rPr lang="es-NI" altLang="es-ES" sz="1800" dirty="0" smtClean="0">
                    <a:latin typeface="+mn-lt"/>
                  </a:rPr>
                  <a:t>Identificación géneros de Micorrizas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13" name="Rectángulo 6"/>
              <p:cNvSpPr>
                <a:spLocks noChangeArrowheads="1"/>
              </p:cNvSpPr>
              <p:nvPr/>
            </p:nvSpPr>
            <p:spPr bwMode="auto">
              <a:xfrm>
                <a:off x="4397204" y="4828383"/>
                <a:ext cx="7646035" cy="492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71463" indent="-2714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s-NI" altLang="es-ES" sz="1800" dirty="0">
                    <a:latin typeface="+mn-lt"/>
                  </a:rPr>
                  <a:t>5. Evaluación en Viveros con los mejores </a:t>
                </a:r>
                <a:r>
                  <a:rPr lang="es-NI" altLang="es-ES" sz="1800" dirty="0" smtClean="0">
                    <a:latin typeface="+mn-lt"/>
                  </a:rPr>
                  <a:t>tratamientos</a:t>
                </a:r>
                <a:endParaRPr lang="es-NI" altLang="es-ES" sz="1800" dirty="0">
                  <a:latin typeface="+mn-lt"/>
                </a:endParaRPr>
              </a:p>
            </p:txBody>
          </p:sp>
          <p:sp>
            <p:nvSpPr>
              <p:cNvPr id="14" name="Flecha abajo 13"/>
              <p:cNvSpPr/>
              <p:nvPr/>
            </p:nvSpPr>
            <p:spPr>
              <a:xfrm>
                <a:off x="5801114" y="1004409"/>
                <a:ext cx="272960" cy="545307"/>
              </a:xfrm>
              <a:prstGeom prst="downArrow">
                <a:avLst/>
              </a:prstGeom>
              <a:solidFill>
                <a:srgbClr val="FA24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NI" sz="1800" dirty="0"/>
              </a:p>
            </p:txBody>
          </p:sp>
          <p:sp>
            <p:nvSpPr>
              <p:cNvPr id="15" name="Flecha abajo 14"/>
              <p:cNvSpPr/>
              <p:nvPr/>
            </p:nvSpPr>
            <p:spPr>
              <a:xfrm>
                <a:off x="5834766" y="2914724"/>
                <a:ext cx="248657" cy="639121"/>
              </a:xfrm>
              <a:prstGeom prst="downArrow">
                <a:avLst/>
              </a:prstGeom>
              <a:solidFill>
                <a:srgbClr val="FA24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NI" sz="1800" dirty="0"/>
              </a:p>
            </p:txBody>
          </p:sp>
          <p:sp>
            <p:nvSpPr>
              <p:cNvPr id="16" name="Flecha abajo 15"/>
              <p:cNvSpPr/>
              <p:nvPr/>
            </p:nvSpPr>
            <p:spPr>
              <a:xfrm>
                <a:off x="5831026" y="4150378"/>
                <a:ext cx="243047" cy="606333"/>
              </a:xfrm>
              <a:prstGeom prst="downArrow">
                <a:avLst/>
              </a:prstGeom>
              <a:solidFill>
                <a:srgbClr val="FA24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NI" sz="1800" dirty="0"/>
              </a:p>
            </p:txBody>
          </p:sp>
          <p:sp>
            <p:nvSpPr>
              <p:cNvPr id="17" name="Flecha abajo 16"/>
              <p:cNvSpPr/>
              <p:nvPr/>
            </p:nvSpPr>
            <p:spPr>
              <a:xfrm>
                <a:off x="5825420" y="5342112"/>
                <a:ext cx="248654" cy="557131"/>
              </a:xfrm>
              <a:prstGeom prst="downArrow">
                <a:avLst/>
              </a:prstGeom>
              <a:solidFill>
                <a:srgbClr val="FA24E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NI" sz="1800" dirty="0"/>
              </a:p>
            </p:txBody>
          </p:sp>
        </p:grpSp>
        <p:sp>
          <p:nvSpPr>
            <p:cNvPr id="6" name="Rectángulo 17"/>
            <p:cNvSpPr>
              <a:spLocks noChangeArrowheads="1"/>
            </p:cNvSpPr>
            <p:nvPr/>
          </p:nvSpPr>
          <p:spPr bwMode="auto">
            <a:xfrm>
              <a:off x="4370310" y="3241319"/>
              <a:ext cx="4432373" cy="49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NI" altLang="es-ES" sz="1800" dirty="0">
                  <a:latin typeface="+mn-lt"/>
                </a:rPr>
                <a:t> 3. </a:t>
              </a:r>
              <a:r>
                <a:rPr lang="es-NI" altLang="es-ES" sz="1800" dirty="0" smtClean="0">
                  <a:latin typeface="+mn-lt"/>
                </a:rPr>
                <a:t>Ensayo preliminar en invernaderos </a:t>
              </a:r>
              <a:endParaRPr lang="es-NI" altLang="es-ES" sz="1800" dirty="0">
                <a:latin typeface="+mn-lt"/>
              </a:endParaRPr>
            </a:p>
          </p:txBody>
        </p:sp>
        <p:sp>
          <p:nvSpPr>
            <p:cNvPr id="7" name="Flecha abajo 6"/>
            <p:cNvSpPr/>
            <p:nvPr/>
          </p:nvSpPr>
          <p:spPr>
            <a:xfrm>
              <a:off x="5807872" y="2737208"/>
              <a:ext cx="248657" cy="486548"/>
            </a:xfrm>
            <a:prstGeom prst="downArrow">
              <a:avLst/>
            </a:prstGeom>
            <a:solidFill>
              <a:srgbClr val="FA24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NI" sz="1800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34" y="1002530"/>
            <a:ext cx="1495823" cy="9687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55269" t="21041" b="23213"/>
          <a:stretch/>
        </p:blipFill>
        <p:spPr>
          <a:xfrm>
            <a:off x="6138864" y="2025026"/>
            <a:ext cx="1495823" cy="10285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85" y="2045416"/>
            <a:ext cx="1417787" cy="104328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864" y="3162853"/>
            <a:ext cx="1495823" cy="112437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823" y="3217954"/>
            <a:ext cx="1424249" cy="115770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388" y="4422029"/>
            <a:ext cx="1650742" cy="111189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8781" y="5547998"/>
            <a:ext cx="802276" cy="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652"/>
              </p:ext>
            </p:extLst>
          </p:nvPr>
        </p:nvGraphicFramePr>
        <p:xfrm>
          <a:off x="1095876" y="1097523"/>
          <a:ext cx="87416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383"/>
                <a:gridCol w="1654308"/>
                <a:gridCol w="1439968"/>
                <a:gridCol w="1439968"/>
                <a:gridCol w="24130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Sitios de muestreo</a:t>
                      </a:r>
                      <a:endParaRPr lang="es-NI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Colonización</a:t>
                      </a:r>
                      <a:r>
                        <a:rPr lang="es-NI" sz="1800" b="1" baseline="0" dirty="0" smtClean="0">
                          <a:solidFill>
                            <a:schemeClr val="bg1"/>
                          </a:solidFill>
                        </a:rPr>
                        <a:t> de raíces (20 muestras)</a:t>
                      </a:r>
                      <a:endParaRPr lang="es-NI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NI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NI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Esporas (11 muestras)</a:t>
                      </a:r>
                      <a:endParaRPr lang="es-NI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N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Vesículas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Arbúsculos</a:t>
                      </a:r>
                      <a:endParaRPr lang="es-NI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1" dirty="0" smtClean="0">
                          <a:solidFill>
                            <a:schemeClr val="bg1"/>
                          </a:solidFill>
                        </a:rPr>
                        <a:t>Hifas </a:t>
                      </a:r>
                      <a:endParaRPr lang="es-NI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N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Rancho grande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10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17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7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Ritter Sport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10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17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NI" sz="1800" b="0" dirty="0" smtClean="0">
                          <a:solidFill>
                            <a:srgbClr val="FF6600"/>
                          </a:solidFill>
                        </a:rPr>
                        <a:t>9</a:t>
                      </a:r>
                      <a:endParaRPr lang="es-NI" sz="18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44049" y="295835"/>
            <a:ext cx="2045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NI" sz="3200" b="1" dirty="0" smtClean="0"/>
              <a:t>Resultados</a:t>
            </a:r>
            <a:endParaRPr lang="es-NI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868"/>
          <a:stretch/>
        </p:blipFill>
        <p:spPr>
          <a:xfrm>
            <a:off x="494084" y="2913658"/>
            <a:ext cx="5161551" cy="3266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/>
          <a:stretch/>
        </p:blipFill>
        <p:spPr>
          <a:xfrm>
            <a:off x="6014375" y="2767906"/>
            <a:ext cx="1817057" cy="171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3" y="2803658"/>
            <a:ext cx="1640852" cy="167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75" y="4612568"/>
            <a:ext cx="1822300" cy="1666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3" y="4621146"/>
            <a:ext cx="1640852" cy="1612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7830378" y="6424664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NI" dirty="0" smtClean="0">
                <a:solidFill>
                  <a:schemeClr val="bg1"/>
                </a:solidFill>
              </a:rPr>
              <a:t>Análisis molecular</a:t>
            </a:r>
            <a:endParaRPr lang="es-NI" dirty="0">
              <a:solidFill>
                <a:schemeClr val="bg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6848743" y="6495887"/>
            <a:ext cx="981635" cy="26602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7743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45" y="0"/>
            <a:ext cx="8230954" cy="61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465</TotalTime>
  <Words>164</Words>
  <Application>Microsoft Office PowerPoint</Application>
  <PresentationFormat>Personalizado</PresentationFormat>
  <Paragraphs>52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Emelina Tapia</dc:creator>
  <cp:lastModifiedBy>Emelina Tapia</cp:lastModifiedBy>
  <cp:revision>86</cp:revision>
  <cp:lastPrinted>2015-08-26T22:39:32Z</cp:lastPrinted>
  <dcterms:created xsi:type="dcterms:W3CDTF">2015-08-26T18:38:59Z</dcterms:created>
  <dcterms:modified xsi:type="dcterms:W3CDTF">2016-02-19T19:03:32Z</dcterms:modified>
</cp:coreProperties>
</file>