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1320" y="42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73672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181135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18881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1144871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2959322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407190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281916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3218062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1770957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3500074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A2CBFCB-4AA1-4CD8-9E54-AD1F93B47B8D}" type="datetimeFigureOut">
              <a:rPr lang="es-ES" smtClean="0"/>
              <a:t>23/02/2015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F44803D-6DF3-4F23-90F8-DC91EFFF273F}" type="slidenum">
              <a:rPr lang="es-ES" smtClean="0"/>
              <a:t>‹Nº›</a:t>
            </a:fld>
            <a:endParaRPr lang="es-ES"/>
          </a:p>
        </p:txBody>
      </p:sp>
    </p:spTree>
    <p:extLst>
      <p:ext uri="{BB962C8B-B14F-4D97-AF65-F5344CB8AC3E}">
        <p14:creationId xmlns:p14="http://schemas.microsoft.com/office/powerpoint/2010/main" val="169958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CBFCB-4AA1-4CD8-9E54-AD1F93B47B8D}" type="datetimeFigureOut">
              <a:rPr lang="es-ES" smtClean="0"/>
              <a:t>23/02/2015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4803D-6DF3-4F23-90F8-DC91EFFF273F}" type="slidenum">
              <a:rPr lang="es-ES" smtClean="0"/>
              <a:t>‹Nº›</a:t>
            </a:fld>
            <a:endParaRPr lang="es-ES"/>
          </a:p>
        </p:txBody>
      </p:sp>
    </p:spTree>
    <p:extLst>
      <p:ext uri="{BB962C8B-B14F-4D97-AF65-F5344CB8AC3E}">
        <p14:creationId xmlns:p14="http://schemas.microsoft.com/office/powerpoint/2010/main" val="1931577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695" y="44624"/>
            <a:ext cx="8896801" cy="2318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0663" y="2291457"/>
            <a:ext cx="7154863" cy="142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8688" y="3714105"/>
            <a:ext cx="4746625"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4591343"/>
            <a:ext cx="7776864" cy="707886"/>
          </a:xfrm>
          <a:prstGeom prst="rect">
            <a:avLst/>
          </a:prstGeom>
          <a:noFill/>
        </p:spPr>
        <p:txBody>
          <a:bodyPr wrap="square" rtlCol="0">
            <a:spAutoFit/>
          </a:bodyPr>
          <a:lstStyle/>
          <a:p>
            <a:pPr algn="ctr"/>
            <a:r>
              <a:rPr lang="nl-BE" sz="2000" b="1" dirty="0" smtClean="0">
                <a:solidFill>
                  <a:schemeClr val="tx2"/>
                </a:solidFill>
              </a:rPr>
              <a:t>Higher education in Agronomy and Organic Chemistry. Selected modules and contents.</a:t>
            </a:r>
            <a:endParaRPr lang="es-ES" sz="2000" b="1" dirty="0">
              <a:solidFill>
                <a:schemeClr val="tx2"/>
              </a:solidFill>
            </a:endParaRPr>
          </a:p>
        </p:txBody>
      </p:sp>
      <p:sp>
        <p:nvSpPr>
          <p:cNvPr id="9"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0"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11" name="Picture 6" descr="Logo UD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5" descr="bandera_cuban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1726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695" y="44624"/>
            <a:ext cx="8896801" cy="2318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0663" y="2291457"/>
            <a:ext cx="7154863" cy="142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8688" y="3714105"/>
            <a:ext cx="4746625"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755576" y="4591343"/>
            <a:ext cx="7776864" cy="707886"/>
          </a:xfrm>
          <a:prstGeom prst="rect">
            <a:avLst/>
          </a:prstGeom>
          <a:noFill/>
        </p:spPr>
        <p:txBody>
          <a:bodyPr wrap="square" rtlCol="0">
            <a:spAutoFit/>
          </a:bodyPr>
          <a:lstStyle/>
          <a:p>
            <a:pPr algn="ctr"/>
            <a:r>
              <a:rPr lang="nl-BE" sz="2000" b="1" dirty="0" smtClean="0">
                <a:solidFill>
                  <a:schemeClr val="tx2"/>
                </a:solidFill>
              </a:rPr>
              <a:t>Higher education in Agronomy and Organic Chemistry. Selected modules and contents.</a:t>
            </a:r>
            <a:endParaRPr lang="es-ES" sz="2000" b="1" dirty="0">
              <a:solidFill>
                <a:schemeClr val="tx2"/>
              </a:solidFill>
            </a:endParaRPr>
          </a:p>
        </p:txBody>
      </p:sp>
      <p:sp>
        <p:nvSpPr>
          <p:cNvPr id="9"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0"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11" name="Picture 6" descr="Logo UD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5" descr="bandera_cuban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8773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651460"/>
            <a:ext cx="7704856" cy="3785652"/>
          </a:xfrm>
          <a:prstGeom prst="rect">
            <a:avLst/>
          </a:prstGeom>
          <a:noFill/>
        </p:spPr>
        <p:txBody>
          <a:bodyPr wrap="square" rtlCol="0">
            <a:spAutoFit/>
          </a:bodyPr>
          <a:lstStyle/>
          <a:p>
            <a:pPr algn="ctr"/>
            <a:r>
              <a:rPr lang="es-MX" sz="2400" b="1" dirty="0"/>
              <a:t>PROGRAMA DE MAESTRÍA </a:t>
            </a:r>
            <a:endParaRPr lang="es-ES" sz="2400" b="1" dirty="0"/>
          </a:p>
          <a:p>
            <a:pPr algn="ctr"/>
            <a:r>
              <a:rPr lang="es-MX" sz="2400" dirty="0"/>
              <a:t> </a:t>
            </a:r>
            <a:endParaRPr lang="es-ES" sz="2400" dirty="0"/>
          </a:p>
          <a:p>
            <a:pPr algn="ctr"/>
            <a:r>
              <a:rPr lang="es-MX" sz="2400" dirty="0"/>
              <a:t> </a:t>
            </a:r>
            <a:endParaRPr lang="es-ES" sz="2400" dirty="0"/>
          </a:p>
          <a:p>
            <a:pPr algn="ctr"/>
            <a:r>
              <a:rPr lang="es-MX" sz="2400" dirty="0"/>
              <a:t> </a:t>
            </a:r>
            <a:endParaRPr lang="es-ES" sz="2400" dirty="0"/>
          </a:p>
          <a:p>
            <a:pPr algn="ctr"/>
            <a:r>
              <a:rPr lang="es-ES" sz="2400" b="1" dirty="0" smtClean="0">
                <a:solidFill>
                  <a:schemeClr val="tx2"/>
                </a:solidFill>
              </a:rPr>
              <a:t>“</a:t>
            </a:r>
            <a:r>
              <a:rPr lang="es-ES" sz="2400" b="1" dirty="0">
                <a:solidFill>
                  <a:schemeClr val="tx2"/>
                </a:solidFill>
              </a:rPr>
              <a:t>Manejo sostenible de los recursos naturales”</a:t>
            </a:r>
            <a:endParaRPr lang="es-ES" sz="2400" dirty="0">
              <a:solidFill>
                <a:schemeClr val="tx2"/>
              </a:solidFill>
            </a:endParaRPr>
          </a:p>
          <a:p>
            <a:pPr algn="ctr"/>
            <a:r>
              <a:rPr lang="es-ES" sz="2400" dirty="0"/>
              <a:t> </a:t>
            </a:r>
          </a:p>
          <a:p>
            <a:pPr algn="ctr"/>
            <a:r>
              <a:rPr lang="es-ES" sz="2400" dirty="0"/>
              <a:t> </a:t>
            </a:r>
          </a:p>
          <a:p>
            <a:pPr algn="ctr"/>
            <a:r>
              <a:rPr lang="es-MX" sz="2400" b="1" dirty="0"/>
              <a:t>Título que otorga:</a:t>
            </a:r>
            <a:endParaRPr lang="es-ES" sz="2400" b="1" dirty="0"/>
          </a:p>
          <a:p>
            <a:pPr algn="ctr"/>
            <a:r>
              <a:rPr lang="es-ES" sz="2400" dirty="0"/>
              <a:t> </a:t>
            </a:r>
          </a:p>
          <a:p>
            <a:pPr algn="ctr"/>
            <a:r>
              <a:rPr lang="es-ES" sz="2400" b="1" dirty="0">
                <a:solidFill>
                  <a:schemeClr val="tx2"/>
                </a:solidFill>
              </a:rPr>
              <a:t>Master en Manejo sostenible de los recursos naturales</a:t>
            </a:r>
            <a:endParaRPr lang="es-ES" sz="2400" dirty="0">
              <a:solidFill>
                <a:schemeClr val="tx2"/>
              </a:solidFill>
            </a:endParaRPr>
          </a:p>
        </p:txBody>
      </p:sp>
      <p:sp>
        <p:nvSpPr>
          <p:cNvPr id="6"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7"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8" name="Picture 6" descr="Logo U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bandera_cub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8085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27584" y="404664"/>
            <a:ext cx="7848872" cy="4893647"/>
          </a:xfrm>
          <a:prstGeom prst="rect">
            <a:avLst/>
          </a:prstGeom>
        </p:spPr>
        <p:txBody>
          <a:bodyPr wrap="square">
            <a:spAutoFit/>
          </a:bodyPr>
          <a:lstStyle/>
          <a:p>
            <a:pPr algn="just"/>
            <a:r>
              <a:rPr lang="es-ES" sz="2400" b="1" dirty="0" smtClean="0">
                <a:solidFill>
                  <a:schemeClr val="tx2"/>
                </a:solidFill>
              </a:rPr>
              <a:t>FG-5:	Energías renovables y materiales reciclables</a:t>
            </a:r>
          </a:p>
          <a:p>
            <a:pPr algn="just"/>
            <a:endParaRPr lang="nl-BE" sz="2400" b="1" dirty="0"/>
          </a:p>
          <a:p>
            <a:pPr algn="just"/>
            <a:endParaRPr lang="es-ES" sz="2400" b="1" dirty="0" smtClean="0"/>
          </a:p>
          <a:p>
            <a:pPr algn="just"/>
            <a:r>
              <a:rPr lang="es-ES" sz="2400" b="1" dirty="0" smtClean="0"/>
              <a:t>Objetivos específicos:</a:t>
            </a:r>
          </a:p>
          <a:p>
            <a:pPr marL="342900" indent="-342900" algn="just">
              <a:buFont typeface="+mj-lt"/>
              <a:buAutoNum type="arabicPeriod"/>
            </a:pPr>
            <a:endParaRPr lang="es-ES" sz="2400" b="1" dirty="0" smtClean="0"/>
          </a:p>
          <a:p>
            <a:pPr marL="342900" indent="-342900" algn="just">
              <a:buFont typeface="+mj-lt"/>
              <a:buAutoNum type="arabicPeriod"/>
            </a:pPr>
            <a:r>
              <a:rPr lang="es-ES" sz="2400" dirty="0" smtClean="0"/>
              <a:t>Evaluar el impacto de las fuentes renovables de energías (FRE) en la conservación de recursos naturales.</a:t>
            </a:r>
          </a:p>
          <a:p>
            <a:pPr marL="342900" indent="-342900" algn="just">
              <a:buFont typeface="+mj-lt"/>
              <a:buAutoNum type="arabicPeriod"/>
            </a:pPr>
            <a:r>
              <a:rPr lang="es-ES" sz="2400" dirty="0" smtClean="0"/>
              <a:t>Determinar el potencial para la explotación de energías renovables.</a:t>
            </a:r>
          </a:p>
          <a:p>
            <a:pPr marL="342900" indent="-342900" algn="just">
              <a:buFont typeface="+mj-lt"/>
              <a:buAutoNum type="arabicPeriod"/>
            </a:pPr>
            <a:r>
              <a:rPr lang="es-ES" sz="2400" dirty="0" smtClean="0"/>
              <a:t>Evaluar potencialidades de materiales reciclables para la producción de energías renovables.</a:t>
            </a:r>
          </a:p>
          <a:p>
            <a:pPr marL="342900" indent="-342900" algn="just">
              <a:buFont typeface="+mj-lt"/>
              <a:buAutoNum type="arabicPeriod"/>
            </a:pPr>
            <a:r>
              <a:rPr lang="es-ES" sz="2400" dirty="0" smtClean="0"/>
              <a:t>Aplicar modelos de sostenibilidad a la explotación energética de recursos naturales.</a:t>
            </a:r>
            <a:endParaRPr lang="es-ES" sz="2400" dirty="0"/>
          </a:p>
        </p:txBody>
      </p:sp>
      <p:sp>
        <p:nvSpPr>
          <p:cNvPr id="3"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4"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5" name="Picture 6" descr="Logo U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bandera_cub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399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260648"/>
            <a:ext cx="7848872" cy="5262979"/>
          </a:xfrm>
          <a:prstGeom prst="rect">
            <a:avLst/>
          </a:prstGeom>
        </p:spPr>
        <p:txBody>
          <a:bodyPr wrap="square">
            <a:spAutoFit/>
          </a:bodyPr>
          <a:lstStyle/>
          <a:p>
            <a:pPr algn="just"/>
            <a:r>
              <a:rPr lang="es-ES" sz="2400" b="1" dirty="0" smtClean="0">
                <a:solidFill>
                  <a:schemeClr val="tx2"/>
                </a:solidFill>
              </a:rPr>
              <a:t>FG-5:	Energías renovables y materiales reciclables</a:t>
            </a:r>
          </a:p>
          <a:p>
            <a:pPr algn="just"/>
            <a:endParaRPr lang="nl-BE" sz="2400" b="1" dirty="0"/>
          </a:p>
          <a:p>
            <a:pPr algn="just"/>
            <a:r>
              <a:rPr lang="es-ES" b="1" dirty="0" smtClean="0"/>
              <a:t>Sistema </a:t>
            </a:r>
            <a:r>
              <a:rPr lang="es-ES" b="1" dirty="0"/>
              <a:t>de conocimientos:</a:t>
            </a:r>
            <a:endParaRPr lang="es-ES" dirty="0"/>
          </a:p>
          <a:p>
            <a:pPr algn="just"/>
            <a:r>
              <a:rPr lang="es-ES" dirty="0"/>
              <a:t>Energías renovables y conservación de recursos naturales: Energía solar, energía eólica, energía de la biomasa, energía hidráulica, bioenergía. Procesos y tecnologías para la explotación de energías renovables. Producción energética y manejo sostenido de recursos naturales. Determinación de potencialidades autóctonas para la producción de energías renovables. Materiales reciclables Vs producción energética. Modelos de desarrollo sostenible para la producción energética. Proyectos de Energización y desarrollo Local. Energía y cambio climático; estrategias de proyección energética, impactos vulnerabilidad y adaptación. </a:t>
            </a:r>
            <a:r>
              <a:rPr lang="es-ES" b="1" dirty="0">
                <a:solidFill>
                  <a:schemeClr val="tx2"/>
                </a:solidFill>
              </a:rPr>
              <a:t>Concepto de biomasa. Posibilidades energéticas de la biomasa a nivel global. Evolución y perspectivas de la biomasa como fuente de energía. Clasificación de la biomasa atendiendo a su origen. Clasificación de la biomasa según su viabilidad energética. Evolución de la agricultura. Cultivos Energéticos. Aplicaciones de los cultivos energéticos. Tipos de cultivos energéticos. Aplicaciones de la biomasa. La biomasa y el efecto invernadero. Residuos agrícolas y forestales. </a:t>
            </a:r>
          </a:p>
        </p:txBody>
      </p:sp>
      <p:sp>
        <p:nvSpPr>
          <p:cNvPr id="3"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4"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5" name="Picture 6" descr="Logo U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bandera_cub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7684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260648"/>
            <a:ext cx="7848872" cy="4154984"/>
          </a:xfrm>
          <a:prstGeom prst="rect">
            <a:avLst/>
          </a:prstGeom>
        </p:spPr>
        <p:txBody>
          <a:bodyPr wrap="square">
            <a:spAutoFit/>
          </a:bodyPr>
          <a:lstStyle/>
          <a:p>
            <a:pPr algn="just"/>
            <a:r>
              <a:rPr lang="nl-BE" sz="2400" b="1" dirty="0" smtClean="0">
                <a:solidFill>
                  <a:schemeClr val="tx2"/>
                </a:solidFill>
              </a:rPr>
              <a:t>PN-1:    Química Ambiental</a:t>
            </a:r>
            <a:endParaRPr lang="es-ES" sz="2400" b="1" dirty="0" smtClean="0">
              <a:solidFill>
                <a:schemeClr val="tx2"/>
              </a:solidFill>
            </a:endParaRPr>
          </a:p>
          <a:p>
            <a:pPr algn="just"/>
            <a:endParaRPr lang="nl-BE" sz="2400" b="1" dirty="0">
              <a:solidFill>
                <a:schemeClr val="tx2"/>
              </a:solidFill>
            </a:endParaRPr>
          </a:p>
          <a:p>
            <a:endParaRPr lang="es-ES" sz="2400" dirty="0"/>
          </a:p>
          <a:p>
            <a:r>
              <a:rPr lang="es-ES" sz="2400" b="1" dirty="0"/>
              <a:t>Objetivos específicos</a:t>
            </a:r>
            <a:r>
              <a:rPr lang="es-ES" sz="2400" b="1" dirty="0" smtClean="0"/>
              <a:t>:</a:t>
            </a:r>
          </a:p>
          <a:p>
            <a:endParaRPr lang="es-ES" sz="2400" dirty="0"/>
          </a:p>
          <a:p>
            <a:pPr lvl="0" algn="just"/>
            <a:r>
              <a:rPr lang="es-ES_tradnl" sz="2400" dirty="0"/>
              <a:t>Dotar a los cursantes de conocimientos básicos sobre los principales contaminantes y los fundamentos químico- físicos en el proceso de contaminación, de forma que les permita identificar los efectos que estos provocan sobre el medio ambiente.</a:t>
            </a:r>
            <a:endParaRPr lang="es-ES" sz="2400" dirty="0"/>
          </a:p>
          <a:p>
            <a:pPr algn="just"/>
            <a:endParaRPr lang="es-ES" sz="2400" b="1" dirty="0" smtClean="0">
              <a:solidFill>
                <a:schemeClr val="tx2"/>
              </a:solidFill>
            </a:endParaRPr>
          </a:p>
        </p:txBody>
      </p:sp>
      <p:sp>
        <p:nvSpPr>
          <p:cNvPr id="3"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4"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5" name="Picture 6" descr="Logo U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bandera_cub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187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408141"/>
            <a:ext cx="7848872" cy="5109091"/>
          </a:xfrm>
          <a:prstGeom prst="rect">
            <a:avLst/>
          </a:prstGeom>
        </p:spPr>
        <p:txBody>
          <a:bodyPr wrap="square">
            <a:spAutoFit/>
          </a:bodyPr>
          <a:lstStyle/>
          <a:p>
            <a:pPr algn="just"/>
            <a:r>
              <a:rPr lang="nl-BE" sz="2400" b="1" dirty="0" smtClean="0">
                <a:solidFill>
                  <a:schemeClr val="tx2"/>
                </a:solidFill>
              </a:rPr>
              <a:t>PN-1:    Química Ambiental</a:t>
            </a:r>
            <a:endParaRPr lang="es-ES" sz="2400" b="1" dirty="0" smtClean="0">
              <a:solidFill>
                <a:schemeClr val="tx2"/>
              </a:solidFill>
            </a:endParaRPr>
          </a:p>
          <a:p>
            <a:pPr algn="just"/>
            <a:endParaRPr lang="nl-BE" sz="2400" b="1" dirty="0">
              <a:solidFill>
                <a:schemeClr val="tx2"/>
              </a:solidFill>
            </a:endParaRPr>
          </a:p>
          <a:p>
            <a:pPr algn="just"/>
            <a:r>
              <a:rPr lang="es-ES" sz="2400" b="1" dirty="0" smtClean="0">
                <a:solidFill>
                  <a:schemeClr val="tx2"/>
                </a:solidFill>
              </a:rPr>
              <a:t>Sistema de contenidos:</a:t>
            </a:r>
          </a:p>
          <a:p>
            <a:pPr algn="just"/>
            <a:r>
              <a:rPr lang="es-ES" sz="2000" dirty="0" smtClean="0"/>
              <a:t>I</a:t>
            </a:r>
            <a:r>
              <a:rPr lang="es-ES" dirty="0" smtClean="0"/>
              <a:t>ntroducción al curso. Medio ambiente y contaminación. Principales fuentes de contaminación y principales efectos de la contaminación. Sustancias tóxicas orgánicas: Pesticidas. Insecticidas: compuestos </a:t>
            </a:r>
            <a:r>
              <a:rPr lang="es-ES" dirty="0" err="1" smtClean="0"/>
              <a:t>organoclorados</a:t>
            </a:r>
            <a:r>
              <a:rPr lang="es-ES" dirty="0" smtClean="0"/>
              <a:t>. Insecticidas modernos. Herbicidas: los </a:t>
            </a:r>
            <a:r>
              <a:rPr lang="es-ES" dirty="0" err="1" smtClean="0"/>
              <a:t>PCBs</a:t>
            </a:r>
            <a:r>
              <a:rPr lang="es-ES" dirty="0" smtClean="0"/>
              <a:t>, dioxinas y </a:t>
            </a:r>
            <a:r>
              <a:rPr lang="es-ES" dirty="0" err="1" smtClean="0"/>
              <a:t>furanos</a:t>
            </a:r>
            <a:r>
              <a:rPr lang="es-ES" dirty="0" smtClean="0"/>
              <a:t>. Hidrocarburos aromáticos polinucleares (carcinogénesis). Contaminación por metales pesados. Toxicidad y </a:t>
            </a:r>
            <a:r>
              <a:rPr lang="es-ES" dirty="0" err="1" smtClean="0"/>
              <a:t>bioacumulación</a:t>
            </a:r>
            <a:r>
              <a:rPr lang="es-ES" dirty="0" smtClean="0"/>
              <a:t> de metales pesados: mercurio, plomo, cadmio, arsénico, etc.</a:t>
            </a:r>
          </a:p>
          <a:p>
            <a:pPr algn="just"/>
            <a:r>
              <a:rPr lang="es-ES" dirty="0" smtClean="0"/>
              <a:t>Contaminación atmosférica. Composición natural de la atmósfera. El ozono. El agujero de la capa de ozono. Sustancias destructoras de la capa de ozono (</a:t>
            </a:r>
            <a:r>
              <a:rPr lang="es-ES" dirty="0" err="1" smtClean="0"/>
              <a:t>CFCs</a:t>
            </a:r>
            <a:r>
              <a:rPr lang="es-ES" dirty="0" smtClean="0"/>
              <a:t>). Efectos de la capa de ozono sobre la salud. Calentamiento global de la tierra. Uso de la energía, emisiones de CO2 y sus consecuencias ambientales. Otras sustancias que afectan el calentamiento global. </a:t>
            </a:r>
            <a:r>
              <a:rPr lang="es-ES" b="1" dirty="0" smtClean="0">
                <a:solidFill>
                  <a:schemeClr val="tx2"/>
                </a:solidFill>
              </a:rPr>
              <a:t>Fuentes de energía convencionales y alternativas y sus consecuencias ambientales (gasolina y sus derivados, gas natural, combustibles oxigenados, hidrógeno, energía solar, energía nuclear, etc.). </a:t>
            </a:r>
          </a:p>
        </p:txBody>
      </p:sp>
      <p:sp>
        <p:nvSpPr>
          <p:cNvPr id="3"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4"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5" name="Picture 6" descr="Logo U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bandera_cub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0220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294903"/>
            <a:ext cx="7848872" cy="5078313"/>
          </a:xfrm>
          <a:prstGeom prst="rect">
            <a:avLst/>
          </a:prstGeom>
        </p:spPr>
        <p:txBody>
          <a:bodyPr wrap="square">
            <a:spAutoFit/>
          </a:bodyPr>
          <a:lstStyle/>
          <a:p>
            <a:pPr algn="just"/>
            <a:r>
              <a:rPr lang="nl-BE" sz="2400" b="1" dirty="0" smtClean="0">
                <a:solidFill>
                  <a:schemeClr val="tx2"/>
                </a:solidFill>
              </a:rPr>
              <a:t>PN-1:    Química Ambiental</a:t>
            </a:r>
            <a:endParaRPr lang="es-ES" sz="2400" b="1" dirty="0" smtClean="0">
              <a:solidFill>
                <a:schemeClr val="tx2"/>
              </a:solidFill>
            </a:endParaRPr>
          </a:p>
          <a:p>
            <a:pPr algn="just"/>
            <a:endParaRPr lang="nl-BE" sz="2400" b="1" dirty="0">
              <a:solidFill>
                <a:schemeClr val="tx2"/>
              </a:solidFill>
            </a:endParaRPr>
          </a:p>
          <a:p>
            <a:pPr algn="just"/>
            <a:r>
              <a:rPr lang="es-ES" sz="2400" b="1" dirty="0" smtClean="0">
                <a:solidFill>
                  <a:schemeClr val="tx2"/>
                </a:solidFill>
              </a:rPr>
              <a:t>Sistema de contenidos:</a:t>
            </a:r>
          </a:p>
          <a:p>
            <a:pPr algn="just"/>
            <a:endParaRPr lang="es-ES" b="1" dirty="0" smtClean="0">
              <a:solidFill>
                <a:schemeClr val="tx2"/>
              </a:solidFill>
            </a:endParaRPr>
          </a:p>
          <a:p>
            <a:pPr algn="just"/>
            <a:r>
              <a:rPr lang="es-ES" dirty="0" smtClean="0"/>
              <a:t>Contaminación del aire: aire urbano, lluvias ácidas, contaminación por partículas, humos, radicales libres, otros gases tóxicos (formaldehído, NO2, CO, etc.). La química del agua natural. Contaminación y descontaminación de las aguas superficiales. Agua potable, aguas residuales, agua de mar. Procesos naturales de oxidación – reducción en las aguas naturales. Compuestos de nitrógeno en aguas naturales. Equilibrio ácido – base en aguas naturales: el sistema carbonato. Descontaminación y purificación de aguas residuales. Química y composición de los suelos. Suelos, residuales sólidos y sedimentos. Metales pesados, suelos y sedimentos. Análisis y mejoramiento de suelos y sedimentos contaminados. Residuales sólidos peligrosos: sólidos inflamables, sustancias reactivas, sustancias corrosivas, sustancias tóxicas y sustancias radiactivas. </a:t>
            </a:r>
            <a:r>
              <a:rPr lang="es-ES" b="1" dirty="0" smtClean="0">
                <a:solidFill>
                  <a:schemeClr val="tx2"/>
                </a:solidFill>
              </a:rPr>
              <a:t>Residuales sólidos domésticos y comerciales: eliminación y reciclaje. Métodos de análisis químico de contaminantes</a:t>
            </a:r>
            <a:r>
              <a:rPr lang="es-ES" b="1" dirty="0" smtClean="0">
                <a:solidFill>
                  <a:schemeClr val="tx2"/>
                </a:solidFill>
              </a:rPr>
              <a:t>. </a:t>
            </a:r>
            <a:r>
              <a:rPr lang="es-ES" b="1" dirty="0" err="1" smtClean="0">
                <a:solidFill>
                  <a:schemeClr val="tx2"/>
                </a:solidFill>
              </a:rPr>
              <a:t>Bioindicadores</a:t>
            </a:r>
            <a:r>
              <a:rPr lang="es-ES" b="1" dirty="0" smtClean="0">
                <a:solidFill>
                  <a:schemeClr val="tx2"/>
                </a:solidFill>
              </a:rPr>
              <a:t>. Control de la calidad del  agua, aire y suelo.</a:t>
            </a:r>
            <a:endParaRPr lang="es-ES" b="1" dirty="0" smtClean="0">
              <a:solidFill>
                <a:schemeClr val="tx2"/>
              </a:solidFill>
            </a:endParaRPr>
          </a:p>
        </p:txBody>
      </p:sp>
      <p:sp>
        <p:nvSpPr>
          <p:cNvPr id="3"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4"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5" name="Picture 6" descr="Logo U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bandera_cub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8919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294903"/>
            <a:ext cx="7848872" cy="4524315"/>
          </a:xfrm>
          <a:prstGeom prst="rect">
            <a:avLst/>
          </a:prstGeom>
        </p:spPr>
        <p:txBody>
          <a:bodyPr wrap="square">
            <a:spAutoFit/>
          </a:bodyPr>
          <a:lstStyle/>
          <a:p>
            <a:pPr algn="just"/>
            <a:r>
              <a:rPr lang="es-ES" sz="2400" b="1" dirty="0" smtClean="0">
                <a:solidFill>
                  <a:schemeClr val="tx2"/>
                </a:solidFill>
              </a:rPr>
              <a:t>FG-1: Comunicación científica y gestión de proyectos. </a:t>
            </a:r>
          </a:p>
          <a:p>
            <a:pPr algn="just"/>
            <a:endParaRPr lang="es-ES" sz="2400" b="1" dirty="0" smtClean="0">
              <a:solidFill>
                <a:schemeClr val="tx2"/>
              </a:solidFill>
            </a:endParaRPr>
          </a:p>
          <a:p>
            <a:pPr algn="just"/>
            <a:r>
              <a:rPr lang="es-ES" sz="2400" b="1" dirty="0" smtClean="0"/>
              <a:t>Objetivos específicos:</a:t>
            </a:r>
          </a:p>
          <a:p>
            <a:pPr algn="just"/>
            <a:endParaRPr lang="es-ES" sz="2400" b="1" dirty="0" smtClean="0"/>
          </a:p>
          <a:p>
            <a:pPr algn="just"/>
            <a:r>
              <a:rPr lang="es-ES" sz="2400" dirty="0" smtClean="0"/>
              <a:t>Identificar particularidades y normas esenciales de la redacción de textos científicos, así como asimilar sugerencias para su redacción y publicación en revistas científicas </a:t>
            </a:r>
            <a:r>
              <a:rPr lang="es-ES" sz="2400" b="1" dirty="0" smtClean="0">
                <a:solidFill>
                  <a:schemeClr val="tx2"/>
                </a:solidFill>
              </a:rPr>
              <a:t>de perfil medioambiental.</a:t>
            </a:r>
          </a:p>
          <a:p>
            <a:pPr algn="just"/>
            <a:endParaRPr lang="es-ES" sz="2400" dirty="0" smtClean="0"/>
          </a:p>
          <a:p>
            <a:pPr algn="just"/>
            <a:r>
              <a:rPr lang="es-ES" sz="2400" dirty="0" smtClean="0"/>
              <a:t>Aplicar los métodos y procedimientos para formular, evaluar y gestionar de forma efectiva proyectos de investigación y su extensión </a:t>
            </a:r>
            <a:r>
              <a:rPr lang="es-ES" sz="2400" b="1" dirty="0" smtClean="0">
                <a:solidFill>
                  <a:schemeClr val="tx2"/>
                </a:solidFill>
              </a:rPr>
              <a:t>especializados en manejo de la biodiversidad</a:t>
            </a:r>
            <a:r>
              <a:rPr lang="es-ES" sz="2400" dirty="0" smtClean="0"/>
              <a:t>.</a:t>
            </a:r>
          </a:p>
        </p:txBody>
      </p:sp>
      <p:sp>
        <p:nvSpPr>
          <p:cNvPr id="3"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4"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5" name="Picture 6" descr="Logo U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bandera_cub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9817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294903"/>
            <a:ext cx="7848872" cy="5539978"/>
          </a:xfrm>
          <a:prstGeom prst="rect">
            <a:avLst/>
          </a:prstGeom>
        </p:spPr>
        <p:txBody>
          <a:bodyPr wrap="square">
            <a:spAutoFit/>
          </a:bodyPr>
          <a:lstStyle/>
          <a:p>
            <a:pPr algn="just"/>
            <a:r>
              <a:rPr lang="es-ES" sz="2400" b="1" dirty="0" smtClean="0">
                <a:solidFill>
                  <a:schemeClr val="tx2"/>
                </a:solidFill>
              </a:rPr>
              <a:t>FG-1: Comunicación científica y gestión de proyectos. </a:t>
            </a:r>
          </a:p>
          <a:p>
            <a:pPr algn="just"/>
            <a:endParaRPr lang="es-ES" sz="2400" b="1" dirty="0" smtClean="0">
              <a:solidFill>
                <a:schemeClr val="tx2"/>
              </a:solidFill>
            </a:endParaRPr>
          </a:p>
          <a:p>
            <a:pPr algn="just"/>
            <a:r>
              <a:rPr lang="es-ES" sz="2000" b="1" dirty="0" smtClean="0"/>
              <a:t>Sistema de conocimientos:</a:t>
            </a:r>
            <a:r>
              <a:rPr lang="es-ES" sz="2000" dirty="0" smtClean="0"/>
              <a:t> </a:t>
            </a:r>
          </a:p>
          <a:p>
            <a:pPr algn="just"/>
            <a:endParaRPr lang="es-ES" sz="2000" dirty="0" smtClean="0"/>
          </a:p>
          <a:p>
            <a:pPr algn="just"/>
            <a:r>
              <a:rPr lang="es-ES" sz="1900" dirty="0" smtClean="0"/>
              <a:t>La comunicación entre científicos: Su importancia. Tipos, medios y formas de la comunicación científica. La tesis: Su función y características, su estructura, las partes de la tesis, elementos no textuales. La publicación, como tesis y como artículo de investigación. </a:t>
            </a:r>
            <a:r>
              <a:rPr lang="es-ES" sz="1900" b="1" dirty="0" smtClean="0">
                <a:solidFill>
                  <a:schemeClr val="tx2"/>
                </a:solidFill>
              </a:rPr>
              <a:t>Principales revistas científicas cubanas y extranjeras en la temática de la biodiversidad.</a:t>
            </a:r>
            <a:r>
              <a:rPr lang="es-ES" sz="1900" dirty="0" smtClean="0"/>
              <a:t> El protocolo y el informe de investigación, su función y características, estructura de los protocolos e informes. Citaciones y referencias. Su importancia. Ciclo de vida de los proyectos. Etapas del ciclo de vida de un proyecto. Análisis de la situación, identificación del problema. Árbol de problemas. Árbol de objetivos. Marco lógico. Análisis y elaboración de los objetivos superior y específico, resultados y actividades. Medios de verificación y fuentes de verificación. Supuestos. Elaboración del cronograma de investigación. </a:t>
            </a:r>
            <a:r>
              <a:rPr lang="es-ES" sz="1900" b="1" dirty="0" smtClean="0">
                <a:solidFill>
                  <a:schemeClr val="tx2"/>
                </a:solidFill>
              </a:rPr>
              <a:t>Fuentes de financiamiento de proyectos dirigidos al estudio de la biodiversidad: Donantes y sus características.</a:t>
            </a:r>
          </a:p>
        </p:txBody>
      </p:sp>
      <p:sp>
        <p:nvSpPr>
          <p:cNvPr id="3" name="Line 3"/>
          <p:cNvSpPr>
            <a:spLocks noChangeShapeType="1"/>
          </p:cNvSpPr>
          <p:nvPr/>
        </p:nvSpPr>
        <p:spPr bwMode="auto">
          <a:xfrm>
            <a:off x="107504" y="5876925"/>
            <a:ext cx="87852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4" name="Text Box 4"/>
          <p:cNvSpPr txBox="1">
            <a:spLocks noChangeArrowheads="1"/>
          </p:cNvSpPr>
          <p:nvPr/>
        </p:nvSpPr>
        <p:spPr bwMode="auto">
          <a:xfrm>
            <a:off x="1258888" y="6021388"/>
            <a:ext cx="6119812" cy="300723"/>
          </a:xfrm>
          <a:prstGeom prst="rect">
            <a:avLst/>
          </a:prstGeom>
          <a:noFill/>
          <a:ln w="9525">
            <a:noFill/>
            <a:miter lim="800000"/>
            <a:headEnd/>
            <a:tailEnd/>
          </a:ln>
          <a:effectLst/>
        </p:spPr>
        <p:txBody>
          <a:bodyPr>
            <a:spAutoFit/>
          </a:bodyPr>
          <a:lstStyle>
            <a:lvl1pPr eaLnBrk="0" hangingPunct="0">
              <a:defRPr sz="1600" i="1">
                <a:solidFill>
                  <a:schemeClr val="tx1"/>
                </a:solidFill>
                <a:latin typeface="Arial" pitchFamily="34" charset="0"/>
              </a:defRPr>
            </a:lvl1pPr>
            <a:lvl2pPr marL="742950" indent="-285750" eaLnBrk="0" hangingPunct="0">
              <a:defRPr sz="1600" i="1">
                <a:solidFill>
                  <a:schemeClr val="tx1"/>
                </a:solidFill>
                <a:latin typeface="Arial" pitchFamily="34" charset="0"/>
              </a:defRPr>
            </a:lvl2pPr>
            <a:lvl3pPr marL="1143000" indent="-228600" eaLnBrk="0" hangingPunct="0">
              <a:defRPr sz="1600" i="1">
                <a:solidFill>
                  <a:schemeClr val="tx1"/>
                </a:solidFill>
                <a:latin typeface="Arial" pitchFamily="34" charset="0"/>
              </a:defRPr>
            </a:lvl3pPr>
            <a:lvl4pPr marL="1600200" indent="-228600" eaLnBrk="0" hangingPunct="0">
              <a:defRPr sz="1600" i="1">
                <a:solidFill>
                  <a:schemeClr val="tx1"/>
                </a:solidFill>
                <a:latin typeface="Arial" pitchFamily="34" charset="0"/>
              </a:defRPr>
            </a:lvl4pPr>
            <a:lvl5pPr marL="2057400" indent="-228600" eaLnBrk="0" hangingPunct="0">
              <a:defRPr sz="1600" i="1">
                <a:solidFill>
                  <a:schemeClr val="tx1"/>
                </a:solidFill>
                <a:latin typeface="Arial" pitchFamily="34" charset="0"/>
              </a:defRPr>
            </a:lvl5pPr>
            <a:lvl6pPr marL="2514600" indent="-228600" eaLnBrk="0" fontAlgn="base" hangingPunct="0">
              <a:spcBef>
                <a:spcPct val="0"/>
              </a:spcBef>
              <a:spcAft>
                <a:spcPct val="0"/>
              </a:spcAft>
              <a:defRPr sz="1600" i="1">
                <a:solidFill>
                  <a:schemeClr val="tx1"/>
                </a:solidFill>
                <a:latin typeface="Arial" pitchFamily="34" charset="0"/>
              </a:defRPr>
            </a:lvl6pPr>
            <a:lvl7pPr marL="2971800" indent="-228600" eaLnBrk="0" fontAlgn="base" hangingPunct="0">
              <a:spcBef>
                <a:spcPct val="0"/>
              </a:spcBef>
              <a:spcAft>
                <a:spcPct val="0"/>
              </a:spcAft>
              <a:defRPr sz="1600" i="1">
                <a:solidFill>
                  <a:schemeClr val="tx1"/>
                </a:solidFill>
                <a:latin typeface="Arial" pitchFamily="34" charset="0"/>
              </a:defRPr>
            </a:lvl7pPr>
            <a:lvl8pPr marL="3429000" indent="-228600" eaLnBrk="0" fontAlgn="base" hangingPunct="0">
              <a:spcBef>
                <a:spcPct val="0"/>
              </a:spcBef>
              <a:spcAft>
                <a:spcPct val="0"/>
              </a:spcAft>
              <a:defRPr sz="1600" i="1">
                <a:solidFill>
                  <a:schemeClr val="tx1"/>
                </a:solidFill>
                <a:latin typeface="Arial" pitchFamily="34" charset="0"/>
              </a:defRPr>
            </a:lvl8pPr>
            <a:lvl9pPr marL="3886200" indent="-228600" eaLnBrk="0" fontAlgn="base" hangingPunct="0">
              <a:spcBef>
                <a:spcPct val="0"/>
              </a:spcBef>
              <a:spcAft>
                <a:spcPct val="0"/>
              </a:spcAft>
              <a:defRPr sz="1600" i="1">
                <a:solidFill>
                  <a:schemeClr val="tx1"/>
                </a:solidFill>
                <a:latin typeface="Arial" pitchFamily="34" charset="0"/>
              </a:defRPr>
            </a:lvl9pPr>
          </a:lstStyle>
          <a:p>
            <a:pPr algn="ctr" eaLnBrk="1" hangingPunct="1">
              <a:lnSpc>
                <a:spcPct val="75000"/>
              </a:lnSpc>
              <a:spcBef>
                <a:spcPct val="50000"/>
              </a:spcBef>
              <a:defRPr/>
            </a:pPr>
            <a:r>
              <a:rPr lang="es-ES" sz="1800" b="1" dirty="0" err="1" smtClean="0">
                <a:effectLst>
                  <a:outerShdw blurRad="38100" dist="38100" dir="2700000" algn="tl">
                    <a:srgbClr val="C0C0C0"/>
                  </a:outerShdw>
                </a:effectLst>
              </a:rPr>
              <a:t>Prof.Dr</a:t>
            </a:r>
            <a:r>
              <a:rPr lang="es-ES" sz="1800" b="1" dirty="0" smtClean="0">
                <a:effectLst>
                  <a:outerShdw blurRad="38100" dist="38100" dir="2700000" algn="tl">
                    <a:srgbClr val="C0C0C0"/>
                  </a:outerShdw>
                </a:effectLst>
              </a:rPr>
              <a:t>. Raúl Carlos López Sánchez</a:t>
            </a:r>
          </a:p>
        </p:txBody>
      </p:sp>
      <p:pic>
        <p:nvPicPr>
          <p:cNvPr id="5" name="Picture 6" descr="Logo U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495" y="5949206"/>
            <a:ext cx="79216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bandera_cuba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3857" y="6056429"/>
            <a:ext cx="1224607" cy="61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1356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TotalTime>
  <Words>748</Words>
  <Application>Microsoft Office PowerPoint</Application>
  <PresentationFormat>Presentación en pantalla (4:3)</PresentationFormat>
  <Paragraphs>63</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Raul</dc:creator>
  <cp:lastModifiedBy>UDG</cp:lastModifiedBy>
  <cp:revision>13</cp:revision>
  <dcterms:created xsi:type="dcterms:W3CDTF">2015-02-20T16:20:57Z</dcterms:created>
  <dcterms:modified xsi:type="dcterms:W3CDTF">2015-02-23T03:39:22Z</dcterms:modified>
</cp:coreProperties>
</file>