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71" r:id="rId2"/>
  </p:sldMasterIdLst>
  <p:notesMasterIdLst>
    <p:notesMasterId r:id="rId21"/>
  </p:notes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0" r:id="rId20"/>
  </p:sldIdLst>
  <p:sldSz cx="9144000" cy="6858000" type="screen4x3"/>
  <p:notesSz cx="6797675" cy="9874250"/>
  <p:embeddedFontLst>
    <p:embeddedFont>
      <p:font typeface="Tahoma" panose="020B0604030504040204" pitchFamily="34" charset="0"/>
      <p:regular r:id="rId22"/>
      <p:bold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5">
          <p15:clr>
            <a:srgbClr val="A4A3A4"/>
          </p15:clr>
        </p15:guide>
        <p15:guide id="4" orient="horz" pos="4142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pos="295">
          <p15:clr>
            <a:srgbClr val="A4A3A4"/>
          </p15:clr>
        </p15:guide>
        <p15:guide id="8">
          <p15:clr>
            <a:srgbClr val="A4A3A4"/>
          </p15:clr>
        </p15:guide>
        <p15:guide id="9" pos="589">
          <p15:clr>
            <a:srgbClr val="A4A3A4"/>
          </p15:clr>
        </p15:guide>
        <p15:guide id="10" pos="5534">
          <p15:clr>
            <a:srgbClr val="A4A3A4"/>
          </p15:clr>
        </p15:guide>
        <p15:guide id="11" pos="5352">
          <p15:clr>
            <a:srgbClr val="A4A3A4"/>
          </p15:clr>
        </p15:guide>
        <p15:guide id="12" pos="1700">
          <p15:clr>
            <a:srgbClr val="A4A3A4"/>
          </p15:clr>
        </p15:guide>
        <p15:guide id="13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624" y="72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74"/>
        <p:guide pos="295"/>
        <p:guide/>
        <p:guide pos="589"/>
        <p:guide pos="5534"/>
        <p:guide pos="5352"/>
        <p:guide pos="170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791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49" y="1808163"/>
            <a:ext cx="5814287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Mathematisch  Naturwissenschaftliche Fakultät</a:t>
            </a:r>
            <a:endParaRPr lang="de-DE" cap="all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8750" y="3136896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Referent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7578725" cy="387333"/>
          </a:xfrm>
        </p:spPr>
        <p:txBody>
          <a:bodyPr anchor="t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7578725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7578725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Mathematisch  Naturwissenschaftliche Fakultät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9" y="1808163"/>
            <a:ext cx="4951430" cy="350820"/>
          </a:xfrm>
        </p:spPr>
        <p:txBody>
          <a:bodyPr lIns="0" tIns="0" rIns="0" bIns="0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Mathematisch  Naturwissenschaftliche Fakultät</a:t>
            </a:r>
            <a:endParaRPr lang="de-DE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E08-FC4C-4B68-9E69-5FA7BE2F5273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Mathematisch  Naturwissenschaftliche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7" y="4268799"/>
            <a:ext cx="504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8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8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98421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468313" y="909603"/>
            <a:ext cx="831691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1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 anchorCtr="0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730432D-057F-4F48-942D-BC75EE0C3698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11957"/>
            <a:ext cx="4746691" cy="266700"/>
          </a:xfrm>
          <a:prstGeom prst="rect">
            <a:avLst/>
          </a:prstGeom>
        </p:spPr>
        <p:txBody>
          <a:bodyPr vert="horz" lIns="0" tIns="46800" rIns="0" bIns="45720" rtlCol="0" anchor="t" anchorCtr="0"/>
          <a:lstStyle>
            <a:lvl1pPr algn="ctr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 marL="509588" indent="-509588" algn="l">
              <a:tabLst>
                <a:tab pos="623888" algn="l"/>
              </a:tabLst>
            </a:pPr>
            <a:r>
              <a:rPr lang="de-DE" smtClean="0"/>
              <a:t>©  2009  UNIVERSITÄT ROSTOCK  | VERWALTUNG </a:t>
            </a:r>
            <a:br>
              <a:rPr lang="de-DE" smtClean="0"/>
            </a:br>
            <a:endParaRPr lang="de-DE" b="1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3299" y="6411957"/>
            <a:ext cx="561925" cy="266700"/>
          </a:xfrm>
        </p:spPr>
        <p:txBody>
          <a:bodyPr tIns="0" rIns="90000"/>
          <a:lstStyle>
            <a:lvl1pPr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68313" y="1268413"/>
            <a:ext cx="8316912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 ---nur für viel Text---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08163"/>
            <a:ext cx="7578725" cy="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118"/>
            <a:ext cx="671465" cy="28888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EDE3C24-9090-482A-B1D4-A4A0BB9C2E05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Mathematisch  Naturwissenschaftliche Fakultät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 descr="UNI-Logo_Siegel_4c_89mm_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68313" y="325395"/>
            <a:ext cx="3204000" cy="658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7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NI-Logo_Siegel_4c_149m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901" y="6248196"/>
            <a:ext cx="2632687" cy="540000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 userDrawn="1"/>
        </p:nvSpPr>
        <p:spPr bwMode="auto">
          <a:xfrm>
            <a:off x="2819375" y="6296818"/>
            <a:ext cx="5965850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68313" y="468313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17DBAA2-AAEF-4307-A49F-77ABC68DDB6B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29461"/>
            <a:ext cx="4746691" cy="24919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073150" algn="l"/>
              </a:tabLst>
            </a:pPr>
            <a:r>
              <a:rPr lang="de-DE" smtClean="0"/>
              <a:t>©  2009  UNIVERSITÄT ROSTOCK </a:t>
            </a:r>
            <a:r>
              <a:rPr lang="de-DE" b="1" smtClean="0"/>
              <a:t>| </a:t>
            </a:r>
            <a:r>
              <a:rPr lang="de-DE" smtClean="0"/>
              <a:t>VERWALTUNG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327" y="6411957"/>
            <a:ext cx="488898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de-DE" sz="22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592796"/>
            <a:ext cx="7505432" cy="890577"/>
          </a:xfrm>
        </p:spPr>
        <p:txBody>
          <a:bodyPr/>
          <a:lstStyle/>
          <a:p>
            <a:pPr algn="ctr"/>
            <a:r>
              <a:rPr lang="de-DE" dirty="0" smtClean="0"/>
              <a:t>Education Network in </a:t>
            </a:r>
            <a:r>
              <a:rPr lang="de-DE" dirty="0" err="1" smtClean="0"/>
              <a:t>Agrobiodiversity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Evaluation -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Mathematisch  Naturwissenschaftliche Fakultät</a:t>
            </a:r>
            <a:endParaRPr lang="de-DE" cap="all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303748" y="2456892"/>
            <a:ext cx="4708536" cy="309573"/>
          </a:xfrm>
        </p:spPr>
        <p:txBody>
          <a:bodyPr/>
          <a:lstStyle/>
          <a:p>
            <a:pPr algn="ctr"/>
            <a:r>
              <a:rPr lang="de-DE" b="1" dirty="0" smtClean="0"/>
              <a:t>Alfred Flint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372200" y="368660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36264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assess the technical preparation of the teacher (s) for this course?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satisfying       not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satisfying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unsatisfactory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evalúa Ud. la preparación técnica del profesor(s) de este  curso?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  <a:p>
            <a:endParaRPr lang="de-DE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assess the methodological preparation of the teacher (s) for this course?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good  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satisfying       not really satisfying     unsatisfactory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Cómo evalúa Ud. la preparación metodológica del profesor(s) de este curso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1908121"/>
            <a:ext cx="8045450" cy="466099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assess the pedagogical preparation of the teacher(s) for this course?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satisfying       not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satisfying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unsatisfactory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evalúa Ud. la preparación pedagógica del profesor(s) de este curso?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useful or not useful do you consider this course for your future professional development?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 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satisfying       not really satisfying     unsatisfactory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útil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útil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36264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assess the usefulness of this course in the introduction and promotion of aspects of agrobiodiversity in higher education in Latin America, approached from a multidisciplinary point of view?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satisfying       not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satisfying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unsatisfactory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evalúa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utilidad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agrobiodiversidad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América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Latina,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enfocados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vista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98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36264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accessible or not accessible was the course material posted on the Web (Internet) to you?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satisfying       not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satisfying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unsatisfactory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accesible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material del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Web (Internet)?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474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1908121"/>
            <a:ext cx="8045450" cy="466099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grade would you assign to the overall quality of this course?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satisfying       not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satisfying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unsatisfactory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asignaría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grade would you assign to the registration process for this Master Program?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good  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satisfying       not really satisfying     unsatisfactory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asignaría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matrícula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para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Maestría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472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349078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regard will this course be useful for your professional development?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útil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Please, write here if you have any suggestions or recommendations for the improvement of the quality of this Master Program: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favor,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sugerencias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vista al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mejoramiento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Maestrías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escríbalas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879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What do you have to do?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2108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student, who takes part in the program, is requested to write a mail to: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alfred.flint@uni-rostock.de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mail I need:</a:t>
            </a:r>
          </a:p>
          <a:p>
            <a:pPr marL="1657350" lvl="3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name of the 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and the E-Mail-</a:t>
            </a:r>
            <a:r>
              <a:rPr lang="en-US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adress</a:t>
            </a:r>
            <a:endParaRPr lang="en-US" sz="1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7350" lvl="3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University and country of the student </a:t>
            </a:r>
          </a:p>
          <a:p>
            <a:pPr marL="1657350" lvl="3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of the course</a:t>
            </a:r>
          </a:p>
          <a:p>
            <a:pPr marL="1657350" lvl="3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of visiting the course</a:t>
            </a:r>
          </a:p>
          <a:p>
            <a:pPr marL="1657350" lvl="3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of the university, which held the course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193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What do you have to do?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2108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this mail each student will receive a mail with a link to the evaluation and a password. Then she or he is requested to answer the questions.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answers will be handled confidential!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 the authors of the courses will get an anonymous feed-back to the modules!</a:t>
            </a:r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/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86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596" y="1628800"/>
            <a:ext cx="7578725" cy="504056"/>
          </a:xfrm>
        </p:spPr>
        <p:txBody>
          <a:bodyPr/>
          <a:lstStyle/>
          <a:p>
            <a:pPr algn="ctr"/>
            <a:r>
              <a:rPr lang="en-GB" dirty="0" smtClean="0"/>
              <a:t>Acknowledgement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804045" y="2415554"/>
            <a:ext cx="7056784" cy="3243147"/>
          </a:xfrm>
        </p:spPr>
        <p:txBody>
          <a:bodyPr/>
          <a:lstStyle/>
          <a:p>
            <a:pPr lvl="2" algn="ctr">
              <a:buClr>
                <a:srgbClr val="C00000"/>
              </a:buClr>
              <a:buSzPct val="150000"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ctr">
              <a:buClr>
                <a:srgbClr val="C00000"/>
              </a:buClr>
              <a:buSzPct val="150000"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thank the DAAD for the support of this project!</a:t>
            </a:r>
          </a:p>
          <a:p>
            <a:pPr lvl="2" algn="ctr">
              <a:buClr>
                <a:srgbClr val="C00000"/>
              </a:buClr>
              <a:buSzPct val="150000"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ctr">
              <a:buClr>
                <a:srgbClr val="C00000"/>
              </a:buClr>
              <a:buSzPct val="150000"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t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hank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 for your attention!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r>
              <a:rPr lang="en-GB" dirty="0" smtClean="0"/>
              <a:t>What we did: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539552" y="2060848"/>
            <a:ext cx="7938765" cy="4212468"/>
          </a:xfrm>
        </p:spPr>
        <p:txBody>
          <a:bodyPr/>
          <a:lstStyle/>
          <a:p>
            <a:pPr marL="342900" lvl="1" indent="-34290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asked all the members of the EDUNABIO-Network about the names, the time, the credits and some other important information according to the modules / courses, which are planned for the master in agrobiodiversity!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Thank you all for your cooperation!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Based on the facts about the modules / courses you gave us we thought about several methods for the evaluation.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last we decided not to evaluate facts, methods and so on, which are taught during the courses, but to developed general questions about the boundary conditions.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These questions should be generalised enough, to use them for all the modules / courses and specialized enough to show differences, if there are some.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r>
              <a:rPr lang="en-GB" dirty="0" smtClean="0"/>
              <a:t>What we did: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539552" y="2060848"/>
            <a:ext cx="7938765" cy="4212468"/>
          </a:xfrm>
        </p:spPr>
        <p:txBody>
          <a:bodyPr/>
          <a:lstStyle/>
          <a:p>
            <a:pPr marL="342900" lvl="1" indent="-34290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also decided to start an online-evaluation, which should give us the possibility for an individual request and a statistic analysis. </a:t>
            </a:r>
          </a:p>
          <a:p>
            <a:pPr marL="342900" lvl="1" indent="-34290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team from the group “scientific qualification” at the Rostock university, specially from the project “KOSMOS”, established and installed a program based our developed questions and our interests in statistic analyses.</a:t>
            </a:r>
          </a:p>
          <a:p>
            <a:pPr marL="342900" lvl="1" indent="-342900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have to thank </a:t>
            </a:r>
          </a:p>
          <a:p>
            <a:pPr marL="2743200" lvl="7">
              <a:buClr>
                <a:srgbClr val="C00000"/>
              </a:buClr>
              <a:buSzPct val="150000"/>
            </a:pP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Dr.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Kerstin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Kosche</a:t>
            </a:r>
            <a:endParaRPr lang="en-GB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0" lvl="7">
              <a:buClr>
                <a:srgbClr val="C00000"/>
              </a:buClr>
              <a:buSzPct val="150000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Doreen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Radtke</a:t>
            </a:r>
            <a:endParaRPr lang="en-GB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0" lvl="7">
              <a:buClr>
                <a:srgbClr val="C00000"/>
              </a:buClr>
              <a:buSzPct val="150000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Ines Kunde</a:t>
            </a:r>
          </a:p>
          <a:p>
            <a:pPr marL="2743200" lvl="7">
              <a:buClr>
                <a:srgbClr val="C00000"/>
              </a:buClr>
              <a:buSzPct val="150000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Daniel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Sebbin</a:t>
            </a:r>
            <a:endParaRPr lang="en-GB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3563888" y="1520789"/>
            <a:ext cx="4914429" cy="475252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Dear student,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following survey is anonymous. Please, make your selection using a cross in the box that you consider correct.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first two questions you must choose: Not enough, Enough, or Too much, and in the remaining questions on a progressive scale from bad to very good.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Please, answer the questions with sincerity and honesty, because the results of the survey will be very useful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future improvement of the quality of courses and modules of the Masters offered as part of the Project "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Edunabio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regards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Didactic Group Project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Edunabio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150000"/>
            </a:pPr>
            <a:endParaRPr lang="en-GB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056824"/>
            <a:ext cx="2962656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09749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consider the time (total hours) assigned to this course enough or not enough to achieve its goals? Please make your selection with a cross in the box that you consider correct. 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enough 		Enough 		Too much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(horas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asignado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insuficiente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demasiado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alcanzar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favor,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selección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cruz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casilla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Insuficiente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Demasiado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0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09749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consider the time dedicated to practices in this course enough or not enough?  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enough 		Enough 		Too much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prácticas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demasiado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Insuficiente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Demasiado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8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09749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rate your acquisition of skills in this course?  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good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satisfying       not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satisfying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unsatisfactory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califica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adquisición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parte?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3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09749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evaluate the quality of the literature available in this course (printed or electronic books, and other materials supplied by the teacher as guides,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pdf 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satisfying       not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satisfying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unsatisfactory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evalúa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disponible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impresos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electrónicos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suministrados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guías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 pdf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etc.?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4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20788"/>
            <a:ext cx="7578725" cy="387333"/>
          </a:xfrm>
        </p:spPr>
        <p:txBody>
          <a:bodyPr/>
          <a:lstStyle/>
          <a:p>
            <a:pPr algn="ctr"/>
            <a:r>
              <a:rPr lang="en-GB" dirty="0" smtClean="0"/>
              <a:t>The evaluation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Mathematisch  Naturwissenschaftliche Fakultät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52220" y="299109"/>
            <a:ext cx="234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Institut für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Didaktik der Chemie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Prof. Dr. A. Flint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68314" y="2206470"/>
            <a:ext cx="8045450" cy="409749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evaluate the up-to-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dateness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currentness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literature available in this course (printed or electronic books, and other materials supplied by the teacher as guides,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pdf etc.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satisfying       not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satisfying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unsatisfactory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evalúa Ud. la actualidad de la literatura disponible en este curso (libros impresos o electrónicos y otros materiales suministrados por su profesor como guías,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documentos, ppt, pdf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etc.?</a:t>
            </a:r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satisfactoria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7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ät">
  <a:themeElements>
    <a:clrScheme name="Naturwissenschaft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D0D15"/>
      </a:accent1>
      <a:accent2>
        <a:srgbClr val="A7252D"/>
      </a:accent2>
      <a:accent3>
        <a:srgbClr val="B13D44"/>
      </a:accent3>
      <a:accent4>
        <a:srgbClr val="BB555C"/>
      </a:accent4>
      <a:accent5>
        <a:srgbClr val="C46E73"/>
      </a:accent5>
      <a:accent6>
        <a:srgbClr val="CE868A"/>
      </a:accent6>
      <a:hlink>
        <a:srgbClr val="D89EA2"/>
      </a:hlink>
      <a:folHlink>
        <a:srgbClr val="E2B6B9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hr viel Text">
  <a:themeElements>
    <a:clrScheme name="Mathematisch  Naturwissenschaft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D0D15"/>
      </a:accent1>
      <a:accent2>
        <a:srgbClr val="A7252D"/>
      </a:accent2>
      <a:accent3>
        <a:srgbClr val="B13D44"/>
      </a:accent3>
      <a:accent4>
        <a:srgbClr val="BB555C"/>
      </a:accent4>
      <a:accent5>
        <a:srgbClr val="C46E73"/>
      </a:accent5>
      <a:accent6>
        <a:srgbClr val="CE868A"/>
      </a:accent6>
      <a:hlink>
        <a:srgbClr val="D89EA2"/>
      </a:hlink>
      <a:folHlink>
        <a:srgbClr val="E2B6B9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1322</Words>
  <Application>Microsoft Office PowerPoint</Application>
  <PresentationFormat>Bildschirmpräsentation (4:3)</PresentationFormat>
  <Paragraphs>238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Times New Roman</vt:lpstr>
      <vt:lpstr>Wingdings</vt:lpstr>
      <vt:lpstr>Arial</vt:lpstr>
      <vt:lpstr>Symbol</vt:lpstr>
      <vt:lpstr>Tahoma</vt:lpstr>
      <vt:lpstr>Arial Narrow</vt:lpstr>
      <vt:lpstr>Verdana</vt:lpstr>
      <vt:lpstr>Calibri</vt:lpstr>
      <vt:lpstr>Universität</vt:lpstr>
      <vt:lpstr>sehr viel Text</vt:lpstr>
      <vt:lpstr>Education Network in Agrobiodiversity - Evaluation -</vt:lpstr>
      <vt:lpstr>What we did:</vt:lpstr>
      <vt:lpstr>What we did:</vt:lpstr>
      <vt:lpstr>The evaluation</vt:lpstr>
      <vt:lpstr>The evaluation</vt:lpstr>
      <vt:lpstr>The evaluation</vt:lpstr>
      <vt:lpstr>The evaluation</vt:lpstr>
      <vt:lpstr>The evaluation</vt:lpstr>
      <vt:lpstr>The evaluation</vt:lpstr>
      <vt:lpstr>The evaluation</vt:lpstr>
      <vt:lpstr>The evaluation</vt:lpstr>
      <vt:lpstr>The evaluation</vt:lpstr>
      <vt:lpstr>The evaluation</vt:lpstr>
      <vt:lpstr>The evaluation</vt:lpstr>
      <vt:lpstr>The evaluation</vt:lpstr>
      <vt:lpstr>What do you have to do?</vt:lpstr>
      <vt:lpstr>What do you have to do?</vt:lpstr>
      <vt:lpstr>Acknowledgement</vt:lpstr>
    </vt:vector>
  </TitlesOfParts>
  <Company>URZ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alfred flint</cp:lastModifiedBy>
  <cp:revision>1146</cp:revision>
  <cp:lastPrinted>2013-10-14T08:55:30Z</cp:lastPrinted>
  <dcterms:created xsi:type="dcterms:W3CDTF">2009-05-15T06:28:25Z</dcterms:created>
  <dcterms:modified xsi:type="dcterms:W3CDTF">2016-02-29T17:09:31Z</dcterms:modified>
</cp:coreProperties>
</file>