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6">
  <p:sldMasterIdLst>
    <p:sldMasterId id="2147483648" r:id="rId1"/>
    <p:sldMasterId id="2147483678" r:id="rId2"/>
  </p:sldMasterIdLst>
  <p:notesMasterIdLst>
    <p:notesMasterId r:id="rId34"/>
  </p:notesMasterIdLst>
  <p:sldIdLst>
    <p:sldId id="381" r:id="rId3"/>
    <p:sldId id="386" r:id="rId4"/>
    <p:sldId id="385" r:id="rId5"/>
    <p:sldId id="395" r:id="rId6"/>
    <p:sldId id="396" r:id="rId7"/>
    <p:sldId id="387" r:id="rId8"/>
    <p:sldId id="391" r:id="rId9"/>
    <p:sldId id="388" r:id="rId10"/>
    <p:sldId id="384" r:id="rId11"/>
    <p:sldId id="399" r:id="rId12"/>
    <p:sldId id="410" r:id="rId13"/>
    <p:sldId id="412" r:id="rId14"/>
    <p:sldId id="413" r:id="rId15"/>
    <p:sldId id="414" r:id="rId16"/>
    <p:sldId id="415" r:id="rId17"/>
    <p:sldId id="416" r:id="rId18"/>
    <p:sldId id="419" r:id="rId19"/>
    <p:sldId id="420" r:id="rId20"/>
    <p:sldId id="402" r:id="rId21"/>
    <p:sldId id="406" r:id="rId22"/>
    <p:sldId id="423" r:id="rId23"/>
    <p:sldId id="424" r:id="rId24"/>
    <p:sldId id="425" r:id="rId25"/>
    <p:sldId id="426" r:id="rId26"/>
    <p:sldId id="409" r:id="rId27"/>
    <p:sldId id="421" r:id="rId28"/>
    <p:sldId id="422" r:id="rId29"/>
    <p:sldId id="427" r:id="rId30"/>
    <p:sldId id="428" r:id="rId31"/>
    <p:sldId id="429" r:id="rId32"/>
    <p:sldId id="393" r:id="rId3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5C24"/>
    <a:srgbClr val="80AE92"/>
    <a:srgbClr val="004A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5341" autoAdjust="0"/>
  </p:normalViewPr>
  <p:slideViewPr>
    <p:cSldViewPr showGuides="1">
      <p:cViewPr>
        <p:scale>
          <a:sx n="75" d="100"/>
          <a:sy n="75" d="100"/>
        </p:scale>
        <p:origin x="-1076" y="96"/>
      </p:cViewPr>
      <p:guideLst>
        <p:guide orient="horz" pos="295"/>
        <p:guide orient="horz"/>
        <p:guide orient="horz" pos="5"/>
        <p:guide orient="horz" pos="4142"/>
        <p:guide orient="horz" pos="799"/>
        <p:guide orient="horz" pos="3929"/>
        <p:guide pos="317"/>
        <p:guide/>
        <p:guide pos="589"/>
        <p:guide pos="5534"/>
        <p:guide pos="5352"/>
        <p:guide pos="1723"/>
        <p:guide pos="5715"/>
      </p:guideLst>
    </p:cSldViewPr>
  </p:slideViewPr>
  <p:outlineViewPr>
    <p:cViewPr>
      <p:scale>
        <a:sx n="33" d="100"/>
        <a:sy n="33" d="100"/>
      </p:scale>
      <p:origin x="0" y="73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7E9CB9-021E-4C8A-AD14-6BADCDC8CC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65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900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E9CB9-021E-4C8A-AD14-6BADCDC8CC3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chwarz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/>
          <p:cNvSpPr>
            <a:spLocks/>
          </p:cNvSpPr>
          <p:nvPr userDrawn="1"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lum bright="10000"/>
            </a:blip>
            <a:stretch>
              <a:fillRect/>
            </a:stretch>
          </a:blip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0" y="6570000"/>
            <a:ext cx="8785225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49" y="1808163"/>
            <a:ext cx="5814287" cy="890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3654-15AE-4268-B7A0-F3F76413669B}" type="datetime1">
              <a:rPr lang="de-DE" smtClean="0"/>
              <a:pPr/>
              <a:t>06.03.2017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Agrar- und Umweltwissenschaftliche Fakultät</a:t>
            </a:r>
            <a:endParaRPr lang="de-DE" cap="all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8750" y="3136896"/>
            <a:ext cx="4708536" cy="309573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18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Referent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398582"/>
            <a:ext cx="7578725" cy="387333"/>
          </a:xfrm>
        </p:spPr>
        <p:txBody>
          <a:bodyPr anchor="t"/>
          <a:lstStyle>
            <a:lvl1pPr>
              <a:defRPr sz="1800">
                <a:latin typeface="+mn-lt"/>
              </a:defRPr>
            </a:lvl1pPr>
          </a:lstStyle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7578725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1785915"/>
            <a:ext cx="7578725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06.03.2017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Agrar- und Umweltwissenschaftliche Fakultät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9" y="1808163"/>
            <a:ext cx="4951430" cy="350820"/>
          </a:xfrm>
        </p:spPr>
        <p:txBody>
          <a:bodyPr lIns="0" tIns="0" rIns="0" bIns="0"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4986354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2443149"/>
            <a:ext cx="4986354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>
          <a:xfrm>
            <a:off x="5922981" y="1493811"/>
            <a:ext cx="2862244" cy="4746690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2E3957D-9A09-4067-BD78-9FA63FB4E324}" type="datetime1">
              <a:rPr lang="de-DE" smtClean="0"/>
              <a:pPr/>
              <a:t>06.03.2017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139779" y="6569118"/>
            <a:ext cx="7193060" cy="288882"/>
          </a:xfrm>
        </p:spPr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Agrar- und Umweltwissenschaftliche Fakultät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 Universit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808163"/>
            <a:ext cx="5207021" cy="415908"/>
          </a:xfrm>
        </p:spPr>
        <p:txBody>
          <a:bodyPr/>
          <a:lstStyle/>
          <a:p>
            <a:r>
              <a:rPr lang="de-DE" dirty="0" smtClean="0"/>
              <a:t>Hier steht eine Musterüberschrift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E08-FC4C-4B68-9E69-5FA7BE2F5273}" type="datetime1">
              <a:rPr lang="de-DE" smtClean="0"/>
              <a:pPr/>
              <a:t>06.03.2017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Agrar- und Umweltwissenschaftliche Fakultät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5040000" cy="1424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935038" y="2443149"/>
            <a:ext cx="5040000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6726267" y="2004993"/>
            <a:ext cx="2205009" cy="1497033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9" name="Bildplatzhalter 2"/>
          <p:cNvSpPr>
            <a:spLocks noGrp="1"/>
          </p:cNvSpPr>
          <p:nvPr>
            <p:ph type="pic" idx="14"/>
          </p:nvPr>
        </p:nvSpPr>
        <p:spPr>
          <a:xfrm>
            <a:off x="6215085" y="3538540"/>
            <a:ext cx="1643085" cy="2765424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935037" y="4268799"/>
            <a:ext cx="5040000" cy="203516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4A99"/>
              </a:buClr>
              <a:buFont typeface="Wingdings" pitchFamily="2" charset="2"/>
              <a:buChar char=""/>
              <a:defRPr sz="1800">
                <a:latin typeface="+mn-lt"/>
              </a:defRPr>
            </a:lvl1pPr>
            <a:lvl2pPr>
              <a:buClr>
                <a:srgbClr val="004A99"/>
              </a:buClr>
              <a:buSzPct val="50000"/>
              <a:buFont typeface="Wingdings" pitchFamily="2" charset="2"/>
              <a:buChar char=""/>
              <a:defRPr sz="1800">
                <a:latin typeface="+mn-lt"/>
              </a:defRPr>
            </a:lvl2pPr>
            <a:lvl3pPr>
              <a:buClrTx/>
              <a:buFont typeface="Symbol" pitchFamily="18" charset="2"/>
              <a:buChar char="-"/>
              <a:defRPr sz="18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E8BE-8D4E-4009-BD03-3ECA338B8D6B}" type="datetimeFigureOut">
              <a:rPr lang="de-DE" smtClean="0"/>
              <a:pPr/>
              <a:t>06.03.2017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362E4-18A1-41B5-B1C5-D2046B99DBC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54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F651-DFCC-4E0B-BAF1-0DF2D8D9182B}" type="datetimeFigureOut">
              <a:rPr lang="de-DE" smtClean="0"/>
              <a:t>06.03.2017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7AC9-0C8C-432B-B50A-D965E7E8C9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76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98421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468313" y="909603"/>
            <a:ext cx="8316912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Musterfließtextheadline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1"/>
          </p:nvPr>
        </p:nvSpPr>
        <p:spPr>
          <a:xfrm>
            <a:off x="2928915" y="6411957"/>
            <a:ext cx="693747" cy="266700"/>
          </a:xfrm>
          <a:prstGeom prst="rect">
            <a:avLst/>
          </a:prstGeom>
        </p:spPr>
        <p:txBody>
          <a:bodyPr vert="horz" lIns="0" tIns="0" rIns="0" bIns="45720" rtlCol="0" anchor="ctr" anchorCtr="0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730432D-057F-4F48-942D-BC75EE0C3698}" type="datetime1">
              <a:rPr lang="de-DE" smtClean="0"/>
              <a:pPr/>
              <a:t>06.03.2017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22660" y="6411957"/>
            <a:ext cx="4746691" cy="266700"/>
          </a:xfrm>
          <a:prstGeom prst="rect">
            <a:avLst/>
          </a:prstGeom>
        </p:spPr>
        <p:txBody>
          <a:bodyPr vert="horz" lIns="0" tIns="46800" rIns="0" bIns="45720" rtlCol="0" anchor="t" anchorCtr="0"/>
          <a:lstStyle>
            <a:lvl1pPr algn="ctr"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 marL="509588" indent="-509588" algn="l">
              <a:tabLst>
                <a:tab pos="623888" algn="l"/>
              </a:tabLst>
            </a:pPr>
            <a:r>
              <a:rPr lang="de-DE" smtClean="0"/>
              <a:t>©  2009  UNIVERSITÄT ROSTOCK  | VERWALTUNG </a:t>
            </a:r>
            <a:br>
              <a:rPr lang="de-DE" smtClean="0"/>
            </a:br>
            <a:endParaRPr lang="de-DE" b="1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3299" y="6411957"/>
            <a:ext cx="561925" cy="266700"/>
          </a:xfrm>
        </p:spPr>
        <p:txBody>
          <a:bodyPr tIns="0" rIns="90000"/>
          <a:lstStyle>
            <a:lvl1pPr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468313" y="1268413"/>
            <a:ext cx="8316912" cy="48990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 ---nur für viel Text---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575425"/>
            <a:ext cx="8785225" cy="287998"/>
          </a:xfrm>
          <a:prstGeom prst="rect">
            <a:avLst/>
          </a:prstGeom>
          <a:solidFill>
            <a:srgbClr val="005C24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808163"/>
            <a:ext cx="7578725" cy="41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Hier steht eine Musterüberschrift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118"/>
            <a:ext cx="671465" cy="28888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EDE3C24-9090-482A-B1D4-A4A0BB9C2E05}" type="datetime1">
              <a:rPr lang="de-DE" smtClean="0"/>
              <a:pPr/>
              <a:t>06.03.2017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139779" y="6569118"/>
            <a:ext cx="7193060" cy="28888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dirty="0" smtClean="0"/>
              <a:t>©  2009  </a:t>
            </a:r>
            <a:r>
              <a:rPr lang="de-DE" b="1" dirty="0" smtClean="0"/>
              <a:t>UNIVERSITÄT ROSTOCK </a:t>
            </a:r>
            <a:r>
              <a:rPr lang="de-DE" dirty="0" smtClean="0"/>
              <a:t>| </a:t>
            </a:r>
            <a:r>
              <a:rPr lang="de-DE" cap="all" dirty="0" smtClean="0"/>
              <a:t>Agrar- und Umweltwissenschaftliche Fakultät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332840" y="6569118"/>
            <a:ext cx="452386" cy="288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Grafik 8" descr="UNI-Logo_Siegel_4c_89mm_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8313" y="325395"/>
            <a:ext cx="3204000" cy="6584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69" r:id="rId3"/>
    <p:sldLayoutId id="2147483670" r:id="rId4"/>
    <p:sldLayoutId id="2147483680" r:id="rId5"/>
    <p:sldLayoutId id="2147483681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NI-Logo_Siegel_4c_149m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01" y="6248196"/>
            <a:ext cx="2632687" cy="540000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2819375" y="6296818"/>
            <a:ext cx="5965850" cy="557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63" y="0"/>
              </a:cxn>
              <a:cxn ang="0">
                <a:pos x="4376" y="2"/>
              </a:cxn>
              <a:cxn ang="0">
                <a:pos x="4389" y="6"/>
              </a:cxn>
              <a:cxn ang="0">
                <a:pos x="4400" y="13"/>
              </a:cxn>
              <a:cxn ang="0">
                <a:pos x="4409" y="21"/>
              </a:cxn>
              <a:cxn ang="0">
                <a:pos x="4417" y="30"/>
              </a:cxn>
              <a:cxn ang="0">
                <a:pos x="4424" y="41"/>
              </a:cxn>
              <a:cxn ang="0">
                <a:pos x="4428" y="54"/>
              </a:cxn>
              <a:cxn ang="0">
                <a:pos x="4428" y="67"/>
              </a:cxn>
              <a:cxn ang="0">
                <a:pos x="4428" y="729"/>
              </a:cxn>
              <a:cxn ang="0">
                <a:pos x="0" y="729"/>
              </a:cxn>
              <a:cxn ang="0">
                <a:pos x="0" y="0"/>
              </a:cxn>
            </a:cxnLst>
            <a:rect l="0" t="0" r="r" b="b"/>
            <a:pathLst>
              <a:path w="4428" h="729">
                <a:moveTo>
                  <a:pt x="0" y="0"/>
                </a:moveTo>
                <a:lnTo>
                  <a:pt x="4363" y="0"/>
                </a:lnTo>
                <a:lnTo>
                  <a:pt x="4376" y="2"/>
                </a:lnTo>
                <a:lnTo>
                  <a:pt x="4389" y="6"/>
                </a:lnTo>
                <a:lnTo>
                  <a:pt x="4400" y="13"/>
                </a:lnTo>
                <a:lnTo>
                  <a:pt x="4409" y="21"/>
                </a:lnTo>
                <a:lnTo>
                  <a:pt x="4417" y="30"/>
                </a:lnTo>
                <a:lnTo>
                  <a:pt x="4424" y="41"/>
                </a:lnTo>
                <a:lnTo>
                  <a:pt x="4428" y="54"/>
                </a:lnTo>
                <a:lnTo>
                  <a:pt x="4428" y="67"/>
                </a:lnTo>
                <a:lnTo>
                  <a:pt x="4428" y="729"/>
                </a:lnTo>
                <a:lnTo>
                  <a:pt x="0" y="729"/>
                </a:lnTo>
                <a:lnTo>
                  <a:pt x="0" y="0"/>
                </a:lnTo>
                <a:close/>
              </a:path>
            </a:pathLst>
          </a:custGeom>
          <a:solidFill>
            <a:srgbClr val="005C2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68313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2928915" y="6411957"/>
            <a:ext cx="693747" cy="266700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517DBAA2-AAEF-4307-A49F-77ABC68DDB6B}" type="datetime1">
              <a:rPr lang="de-DE" smtClean="0"/>
              <a:pPr/>
              <a:t>06.03.2017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22660" y="6429461"/>
            <a:ext cx="4746691" cy="249196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marL="0" indent="0"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519113" indent="-519113" algn="l">
              <a:tabLst>
                <a:tab pos="1073150" algn="l"/>
              </a:tabLst>
            </a:pPr>
            <a:r>
              <a:rPr lang="de-DE" smtClean="0"/>
              <a:t>©  2009  UNIVERSITÄT ROSTOCK </a:t>
            </a:r>
            <a:r>
              <a:rPr lang="de-DE" b="1" smtClean="0"/>
              <a:t>| </a:t>
            </a:r>
            <a:r>
              <a:rPr lang="de-DE" smtClean="0"/>
              <a:t>VERWALTUNG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96327" y="6411957"/>
            <a:ext cx="488898" cy="266700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lang="de-DE" sz="2200" kern="120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1916832"/>
            <a:ext cx="8208912" cy="4608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/>
              <a:t>BB</a:t>
            </a:r>
            <a:endParaRPr lang="de-DE" sz="4400" dirty="0"/>
          </a:p>
        </p:txBody>
      </p:sp>
      <p:sp>
        <p:nvSpPr>
          <p:cNvPr id="5" name="Rechteck 4"/>
          <p:cNvSpPr/>
          <p:nvPr/>
        </p:nvSpPr>
        <p:spPr>
          <a:xfrm>
            <a:off x="1259632" y="4077072"/>
            <a:ext cx="6912768" cy="23762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831665" y="2937718"/>
            <a:ext cx="5476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schemeClr val="accent3">
                    <a:lumMod val="50000"/>
                  </a:schemeClr>
                </a:solidFill>
              </a:rPr>
              <a:t>BIODIVERSIDAD</a:t>
            </a:r>
            <a:endParaRPr lang="de-DE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47664" y="4809926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AGROBIODIVERSIDAD</a:t>
            </a:r>
            <a:endParaRPr lang="de-DE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3548" y="1304764"/>
            <a:ext cx="820891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>
                <a:solidFill>
                  <a:schemeClr val="accent3">
                    <a:lumMod val="50000"/>
                  </a:schemeClr>
                </a:solidFill>
              </a:rPr>
              <a:t>E   D   U   N   A   B   I   O</a:t>
            </a:r>
            <a:endParaRPr lang="de-DE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10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98136"/>
            <a:ext cx="8136904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Finances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estimations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Aministration (Sonia) – 			 9 500 €</a:t>
            </a:r>
          </a:p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Consumables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equipment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– 		 2 400 €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Workshop – 				 1.500 €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Transport – 				26 500 €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Daily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allowance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– 			22 000 €</a:t>
            </a:r>
          </a:p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Indirect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expenses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– 			15.000 €</a:t>
            </a:r>
          </a:p>
          <a:p>
            <a:pPr>
              <a:spcAft>
                <a:spcPts val="600"/>
              </a:spcAft>
            </a:pP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2016 – main outcomes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5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11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512676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2016 – main outcomes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47564" y="1484784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 and knowledge transfer 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Press release Rostock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Congress of Higher Education Havana Feb.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German Delegation of Higher Education and Academic exchange in Cuba – Feb: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HRK meeting Germany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DAAD conference in Bremen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Alumni workshop Berlin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3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73302"/>
            <a:ext cx="7064846" cy="231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54145"/>
            <a:ext cx="6434557" cy="431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4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96652"/>
            <a:ext cx="84899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3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" y="332656"/>
            <a:ext cx="895764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9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9552" y="40466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Kuba-Alumni-Strategieworkshop </a:t>
            </a:r>
            <a:r>
              <a:rPr lang="de-DE" dirty="0"/>
              <a:t>am 25./26. Juli an der Humboldt-Universität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96652"/>
            <a:ext cx="79533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1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6332"/>
            <a:ext cx="862217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4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5F04266-F3E1-4749-AFE1-CB1C71AC50C3}" type="datetime1">
              <a:rPr lang="de-DE" smtClean="0"/>
              <a:t>06.03.2017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519113" indent="-519113" algn="l">
              <a:tabLst>
                <a:tab pos="1169988" algn="l"/>
              </a:tabLst>
            </a:pPr>
            <a:r>
              <a:rPr lang="de-DE" smtClean="0"/>
              <a:t>©  2009  </a:t>
            </a:r>
            <a:r>
              <a:rPr lang="de-DE" b="1" smtClean="0"/>
              <a:t>UNIVERSITÄT ROSTOCK  </a:t>
            </a:r>
            <a:r>
              <a:rPr lang="de-DE" smtClean="0"/>
              <a:t>|  VERWALTUNG</a:t>
            </a:r>
            <a:endParaRPr lang="de-DE" b="1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43508" y="1400603"/>
            <a:ext cx="88209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cs typeface="Times New Roman" panose="02020603050405020304" pitchFamily="18" charset="0"/>
              </a:rPr>
              <a:t>10mo Congreso Internacional de Educación Superior “Universidad 2016”</a:t>
            </a:r>
            <a:endParaRPr lang="de-DE" sz="2000" b="1" dirty="0">
              <a:cs typeface="Times New Roman" panose="02020603050405020304" pitchFamily="18" charset="0"/>
            </a:endParaRPr>
          </a:p>
          <a:p>
            <a:endParaRPr lang="en-GB" sz="1800" b="1" dirty="0" smtClean="0">
              <a:solidFill>
                <a:srgbClr val="004A99"/>
              </a:solidFill>
              <a:cs typeface="Times New Roman" panose="02020603050405020304" pitchFamily="18" charset="0"/>
            </a:endParaRPr>
          </a:p>
          <a:p>
            <a:r>
              <a:rPr lang="en-GB" sz="1800" b="1" dirty="0" smtClean="0">
                <a:solidFill>
                  <a:srgbClr val="004A99"/>
                </a:solidFill>
                <a:cs typeface="Times New Roman" panose="02020603050405020304" pitchFamily="18" charset="0"/>
              </a:rPr>
              <a:t>Implementation </a:t>
            </a:r>
            <a:r>
              <a:rPr lang="en-GB" sz="1800" b="1" dirty="0">
                <a:solidFill>
                  <a:srgbClr val="004A99"/>
                </a:solidFill>
                <a:cs typeface="Times New Roman" panose="02020603050405020304" pitchFamily="18" charset="0"/>
              </a:rPr>
              <a:t>of Diversity Management </a:t>
            </a:r>
            <a:r>
              <a:rPr lang="en-GB" sz="1800" b="1" dirty="0" smtClean="0">
                <a:solidFill>
                  <a:srgbClr val="004A99"/>
                </a:solidFill>
                <a:cs typeface="Times New Roman" panose="02020603050405020304" pitchFamily="18" charset="0"/>
              </a:rPr>
              <a:t>as </a:t>
            </a:r>
            <a:r>
              <a:rPr lang="en-GB" sz="1800" b="1" dirty="0">
                <a:solidFill>
                  <a:srgbClr val="004A99"/>
                </a:solidFill>
                <a:cs typeface="Times New Roman" panose="02020603050405020304" pitchFamily="18" charset="0"/>
              </a:rPr>
              <a:t>Part of the </a:t>
            </a:r>
            <a:r>
              <a:rPr lang="en-GB" sz="1800" b="1" dirty="0" smtClean="0">
                <a:solidFill>
                  <a:srgbClr val="004A99"/>
                </a:solidFill>
                <a:cs typeface="Times New Roman" panose="02020603050405020304" pitchFamily="18" charset="0"/>
              </a:rPr>
              <a:t>Strategic Management at </a:t>
            </a:r>
            <a:r>
              <a:rPr lang="en-GB" sz="1800" b="1" dirty="0">
                <a:solidFill>
                  <a:srgbClr val="004A99"/>
                </a:solidFill>
                <a:cs typeface="Times New Roman" panose="02020603050405020304" pitchFamily="18" charset="0"/>
              </a:rPr>
              <a:t>Rostock </a:t>
            </a:r>
            <a:r>
              <a:rPr lang="en-GB" sz="1800" b="1" dirty="0" smtClean="0">
                <a:solidFill>
                  <a:srgbClr val="004A99"/>
                </a:solidFill>
                <a:cs typeface="Times New Roman" panose="02020603050405020304" pitchFamily="18" charset="0"/>
              </a:rPr>
              <a:t>University </a:t>
            </a:r>
          </a:p>
          <a:p>
            <a:endParaRPr lang="en-GB" sz="1800" b="1" dirty="0" smtClean="0">
              <a:cs typeface="Times New Roman" panose="02020603050405020304" pitchFamily="18" charset="0"/>
            </a:endParaRPr>
          </a:p>
          <a:p>
            <a:endParaRPr lang="de-DE" sz="1800" dirty="0"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80012" y="54868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/>
              <a:t>Besuch des Rektors Prof. Schareck </a:t>
            </a:r>
          </a:p>
          <a:p>
            <a:pPr algn="r"/>
            <a:r>
              <a:rPr lang="de-DE" sz="2000" dirty="0" smtClean="0"/>
              <a:t>in Kuba 2016</a:t>
            </a:r>
            <a:endParaRPr lang="de-DE" sz="20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2078"/>
            <a:ext cx="4488639" cy="3367849"/>
          </a:xfrm>
          <a:prstGeom prst="rect">
            <a:avLst/>
          </a:prstGeom>
        </p:spPr>
      </p:pic>
      <p:pic>
        <p:nvPicPr>
          <p:cNvPr id="1026" name="Picture 2" descr="C:\Users\eichler\Documents\Meine empfangenen Dateien\Eigene Bilder\latina16\Rektoren_s_clar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53" y="3634729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5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5F04266-F3E1-4749-AFE1-CB1C71AC50C3}" type="datetime1">
              <a:rPr lang="de-DE" smtClean="0"/>
              <a:t>06.03.2017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519113" indent="-519113" algn="l">
              <a:tabLst>
                <a:tab pos="1169988" algn="l"/>
              </a:tabLst>
            </a:pPr>
            <a:r>
              <a:rPr lang="de-DE" smtClean="0"/>
              <a:t>©  2009  </a:t>
            </a:r>
            <a:r>
              <a:rPr lang="de-DE" b="1" smtClean="0"/>
              <a:t>UNIVERSITÄT ROSTOCK  </a:t>
            </a:r>
            <a:r>
              <a:rPr lang="de-DE" smtClean="0"/>
              <a:t>|  VERWALTUNG</a:t>
            </a:r>
            <a:endParaRPr lang="de-DE" b="1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312876"/>
            <a:ext cx="4499992" cy="337327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2329609"/>
            <a:ext cx="4477670" cy="335653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680012" y="54868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/>
              <a:t>Besuch des Rektors Prof. Schareck </a:t>
            </a:r>
          </a:p>
          <a:p>
            <a:pPr algn="r"/>
            <a:r>
              <a:rPr lang="de-DE" sz="2000" dirty="0" smtClean="0"/>
              <a:t>in Kuba 2016</a:t>
            </a:r>
            <a:endParaRPr lang="de-DE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179512" y="576926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Bayamo</a:t>
            </a:r>
            <a:r>
              <a:rPr lang="de-DE" dirty="0" smtClean="0"/>
              <a:t>				Camagüey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5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19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25835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Strengthening of cooperation between the institutions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Study and working stays of 24 scientist at 6 different institutions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2016 – academic exchange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8435"/>
              </p:ext>
            </p:extLst>
          </p:nvPr>
        </p:nvGraphicFramePr>
        <p:xfrm>
          <a:off x="827584" y="2456904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Countries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r>
                        <a:rPr lang="en-GB" baseline="0" dirty="0" smtClean="0"/>
                        <a:t> – Cu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r>
                        <a:rPr lang="en-GB" baseline="0" dirty="0" smtClean="0"/>
                        <a:t> - 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Cu - 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Cu -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Cu</a:t>
                      </a:r>
                      <a:r>
                        <a:rPr lang="en-GB" baseline="0" dirty="0" smtClean="0"/>
                        <a:t> - </a:t>
                      </a:r>
                      <a:r>
                        <a:rPr lang="en-GB" baseline="0" dirty="0" err="1" smtClean="0"/>
                        <a:t>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 - 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Ar</a:t>
                      </a:r>
                      <a:r>
                        <a:rPr lang="en-GB" dirty="0" smtClean="0"/>
                        <a:t> - 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Ar</a:t>
                      </a:r>
                      <a:r>
                        <a:rPr lang="en-GB" dirty="0" smtClean="0"/>
                        <a:t> - Cu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4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2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98136"/>
            <a:ext cx="813690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DAAD call Biodiversity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Selection of 6 projects in Germany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Financial support for 2014 and 2015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Financial support for 2016 and 2017 upon the evaluation of the results of the first two years – confirmed in July 2016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20172" y="656692"/>
            <a:ext cx="248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Background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20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25835"/>
            <a:ext cx="81369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Strengthening of cooperation between the institutions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Visit of the rector of the University of Rostock in Cuba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Further elaboration of the courses/modules regarding biodiversity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Special courses in the field of: 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E-learning/blended learning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Chemistry/Synthesis of molecules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Compilation of information material on biodiversity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Scientific qualification  / scientific studies in working groups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Questionnaire and online evaluation (Alfred Flint)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2016 – main outcomes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5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21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2016 – teaching material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775817"/>
            <a:ext cx="82200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173957"/>
            <a:ext cx="81534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5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22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224644"/>
            <a:ext cx="4644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2016 – teaching material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How to write a paper, 120 pages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6732"/>
            <a:ext cx="7344816" cy="558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9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23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64804"/>
            <a:ext cx="78581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959932" y="224644"/>
            <a:ext cx="4644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2016 – teaching material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How to write a paper, 120 pages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7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http://www.frontiersin.org/files/Articles/67122/fpls-05-00027-HTML/image_m/fpls-05-00027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14" y="1328893"/>
            <a:ext cx="5679584" cy="47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103948" y="476672"/>
            <a:ext cx="4644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2016 – teaching material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phosphatases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3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25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404664"/>
            <a:ext cx="4644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2017 – tasks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milestones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discussion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5478"/>
            <a:ext cx="73723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2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26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2017 – tasks and milestones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62547"/>
            <a:ext cx="73723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628800"/>
            <a:ext cx="73818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172400" y="4119909"/>
            <a:ext cx="154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FF0000"/>
                </a:solidFill>
              </a:rPr>
              <a:t>!!!</a:t>
            </a:r>
            <a:endParaRPr lang="de-D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27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404664"/>
            <a:ext cx="4644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2017 – tasks 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and milestones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6" y="10004"/>
            <a:ext cx="6332951" cy="651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9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28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404664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2017 – new project application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31540" y="1484784"/>
            <a:ext cx="8172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BMBF – Mobility and development of joint cooperation projects 	in Cuba </a:t>
            </a:r>
          </a:p>
          <a:p>
            <a:r>
              <a:rPr lang="en-US" dirty="0" smtClean="0"/>
              <a:t>	Deadline: 30. April (including </a:t>
            </a:r>
            <a:r>
              <a:rPr lang="en-US" dirty="0" err="1" smtClean="0"/>
              <a:t>LoI</a:t>
            </a:r>
            <a:r>
              <a:rPr lang="en-US" dirty="0" smtClean="0"/>
              <a:t>, signatures etc.)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DAAD – Subject related partnerships with developing countries</a:t>
            </a:r>
          </a:p>
          <a:p>
            <a:r>
              <a:rPr lang="en-US" dirty="0" smtClean="0"/>
              <a:t>	Deadline</a:t>
            </a:r>
            <a:r>
              <a:rPr lang="en-US" dirty="0"/>
              <a:t>: 30. </a:t>
            </a:r>
            <a:r>
              <a:rPr lang="en-US" dirty="0" smtClean="0"/>
              <a:t>June (including </a:t>
            </a:r>
            <a:r>
              <a:rPr lang="en-US" dirty="0" err="1"/>
              <a:t>LoI</a:t>
            </a:r>
            <a:r>
              <a:rPr lang="en-US" dirty="0"/>
              <a:t>, signatures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07504" y="44624"/>
            <a:ext cx="9001000" cy="122413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BMBF: Nutrients in Agriculture and Environment</a:t>
            </a:r>
            <a:endParaRPr lang="de-DE" sz="3200" dirty="0"/>
          </a:p>
        </p:txBody>
      </p:sp>
      <p:sp>
        <p:nvSpPr>
          <p:cNvPr id="7" name="Rechteck 6"/>
          <p:cNvSpPr/>
          <p:nvPr/>
        </p:nvSpPr>
        <p:spPr>
          <a:xfrm>
            <a:off x="107504" y="1916832"/>
            <a:ext cx="2518056" cy="32043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Nutrient recycling</a:t>
            </a:r>
          </a:p>
          <a:p>
            <a:pPr algn="ctr"/>
            <a:endParaRPr lang="en-US" sz="1050" dirty="0" smtClean="0"/>
          </a:p>
          <a:p>
            <a:pPr algn="ctr"/>
            <a:r>
              <a:rPr lang="en-US" sz="2000" dirty="0" smtClean="0"/>
              <a:t>Waste water treatment</a:t>
            </a:r>
          </a:p>
          <a:p>
            <a:pPr algn="ctr"/>
            <a:r>
              <a:rPr lang="en-US" sz="2000" dirty="0" smtClean="0"/>
              <a:t>Aerobic and anaerobic treatments</a:t>
            </a:r>
          </a:p>
          <a:p>
            <a:pPr algn="ctr"/>
            <a:r>
              <a:rPr lang="en-US" sz="2000" dirty="0" smtClean="0"/>
              <a:t>Pyrolysis</a:t>
            </a:r>
          </a:p>
          <a:p>
            <a:pPr algn="ctr"/>
            <a:endParaRPr lang="en-US" sz="2000" dirty="0"/>
          </a:p>
          <a:p>
            <a:pPr algn="ctr"/>
            <a:r>
              <a:rPr lang="en-US" sz="1800" i="1" dirty="0" smtClean="0"/>
              <a:t>Crop science</a:t>
            </a:r>
          </a:p>
          <a:p>
            <a:pPr algn="ctr"/>
            <a:r>
              <a:rPr lang="en-US" sz="1800" i="1" dirty="0" smtClean="0"/>
              <a:t>Water management</a:t>
            </a:r>
          </a:p>
          <a:p>
            <a:pPr algn="ctr"/>
            <a:r>
              <a:rPr lang="en-US" sz="1800" i="1" dirty="0" smtClean="0"/>
              <a:t>Waste management</a:t>
            </a:r>
          </a:p>
          <a:p>
            <a:pPr algn="ctr"/>
            <a:r>
              <a:rPr lang="en-US" sz="1800" i="1" dirty="0" smtClean="0"/>
              <a:t>Technology</a:t>
            </a:r>
            <a:endParaRPr lang="en-US" sz="1800" i="1" dirty="0"/>
          </a:p>
        </p:txBody>
      </p:sp>
      <p:sp>
        <p:nvSpPr>
          <p:cNvPr id="8" name="Rechteck 7"/>
          <p:cNvSpPr/>
          <p:nvPr/>
        </p:nvSpPr>
        <p:spPr>
          <a:xfrm>
            <a:off x="3347864" y="1926890"/>
            <a:ext cx="2590131" cy="319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Nutrient efficiency</a:t>
            </a:r>
          </a:p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Plants</a:t>
            </a:r>
          </a:p>
          <a:p>
            <a:pPr algn="ctr"/>
            <a:r>
              <a:rPr lang="en-US" sz="2000" dirty="0" smtClean="0"/>
              <a:t>Animals </a:t>
            </a:r>
          </a:p>
          <a:p>
            <a:pPr algn="ctr"/>
            <a:r>
              <a:rPr lang="en-US" sz="2000" dirty="0" smtClean="0"/>
              <a:t>Microbes</a:t>
            </a:r>
          </a:p>
          <a:p>
            <a:pPr algn="ctr"/>
            <a:endParaRPr lang="en-US" sz="2000" dirty="0"/>
          </a:p>
          <a:p>
            <a:pPr algn="ctr"/>
            <a:r>
              <a:rPr lang="en-US" sz="1800" i="1" dirty="0" smtClean="0"/>
              <a:t>Crop and Soil science</a:t>
            </a:r>
            <a:endParaRPr lang="en-US" sz="1800" i="1" dirty="0"/>
          </a:p>
          <a:p>
            <a:pPr algn="ctr"/>
            <a:r>
              <a:rPr lang="en-US" sz="1800" i="1" dirty="0" smtClean="0"/>
              <a:t>Animal husbandry</a:t>
            </a:r>
            <a:endParaRPr lang="en-US" sz="1800" i="1" dirty="0"/>
          </a:p>
          <a:p>
            <a:pPr algn="ctr"/>
            <a:r>
              <a:rPr lang="en-US" sz="1800" i="1" dirty="0" smtClean="0"/>
              <a:t>Biotechnology</a:t>
            </a:r>
          </a:p>
          <a:p>
            <a:pPr algn="ctr"/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6582587" y="1916832"/>
            <a:ext cx="2440537" cy="31942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Environmental Management</a:t>
            </a:r>
          </a:p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Modelling of  </a:t>
            </a:r>
            <a:endParaRPr lang="en-US" sz="2000" dirty="0" smtClean="0"/>
          </a:p>
          <a:p>
            <a:pPr algn="ctr"/>
            <a:r>
              <a:rPr lang="en-US" sz="2000" dirty="0" smtClean="0"/>
              <a:t>Nutrient </a:t>
            </a:r>
            <a:r>
              <a:rPr lang="en-US" sz="2000" dirty="0" smtClean="0"/>
              <a:t>fluxes??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1800" i="1" dirty="0" smtClean="0"/>
              <a:t>Biology</a:t>
            </a:r>
          </a:p>
          <a:p>
            <a:pPr algn="ctr"/>
            <a:r>
              <a:rPr lang="en-US" sz="1800" i="1" dirty="0" smtClean="0"/>
              <a:t>Geography</a:t>
            </a:r>
            <a:endParaRPr lang="en-US" sz="1800" i="1" dirty="0" smtClean="0"/>
          </a:p>
          <a:p>
            <a:pPr algn="ctr"/>
            <a:endParaRPr lang="en-US" dirty="0"/>
          </a:p>
        </p:txBody>
      </p:sp>
      <p:sp>
        <p:nvSpPr>
          <p:cNvPr id="16" name="Rechteck 15"/>
          <p:cNvSpPr/>
          <p:nvPr/>
        </p:nvSpPr>
        <p:spPr>
          <a:xfrm>
            <a:off x="899592" y="5409220"/>
            <a:ext cx="7272808" cy="10081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University of Rostock, University of Santa Clara, University of </a:t>
            </a:r>
            <a:r>
              <a:rPr lang="en-US" sz="2400" dirty="0" err="1" smtClean="0"/>
              <a:t>Bayamo</a:t>
            </a:r>
            <a:r>
              <a:rPr lang="en-US" sz="2400" dirty="0" smtClean="0"/>
              <a:t>, </a:t>
            </a:r>
            <a:r>
              <a:rPr lang="en-US" sz="2400" dirty="0" smtClean="0"/>
              <a:t>University of Havana, University </a:t>
            </a:r>
            <a:r>
              <a:rPr lang="en-US" sz="2400" dirty="0" smtClean="0"/>
              <a:t>of Pinar del Rio</a:t>
            </a:r>
            <a:endParaRPr lang="de-DE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179512" y="1340768"/>
            <a:ext cx="884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Interdisciplinary research project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3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44066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 UPDATED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 smtClean="0">
                <a:latin typeface="Arial" pitchFamily="34" charset="0"/>
                <a:cs typeface="Arial" pitchFamily="34" charset="0"/>
              </a:rPr>
              <a:t>Partner UR</a:t>
            </a:r>
          </a:p>
          <a:p>
            <a:r>
              <a:rPr lang="de-DE" sz="1800" b="1" dirty="0" smtClean="0">
                <a:latin typeface="Arial" pitchFamily="34" charset="0"/>
                <a:cs typeface="Arial" pitchFamily="34" charset="0"/>
              </a:rPr>
              <a:t>University </a:t>
            </a:r>
            <a:r>
              <a:rPr lang="de-DE" sz="1800" b="1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800" b="1" dirty="0" smtClean="0">
                <a:latin typeface="Arial" pitchFamily="34" charset="0"/>
                <a:cs typeface="Arial" pitchFamily="34" charset="0"/>
              </a:rPr>
              <a:t> Rostock</a:t>
            </a:r>
          </a:p>
          <a:p>
            <a:endParaRPr lang="de-DE" sz="1800" b="1" dirty="0" smtClean="0">
              <a:latin typeface="Arial" pitchFamily="34" charset="0"/>
              <a:cs typeface="Arial" pitchFamily="34" charset="0"/>
            </a:endParaRPr>
          </a:p>
          <a:p>
            <a:endParaRPr lang="de-DE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Agricultural and Environmental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Sciences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(Prof. Bettina Eichler-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Löbermann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Prof. Ralf Uptmoor)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Mathematics and Sciences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(Prof. Peter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Langer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Prof. Alfred Flint,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Social Sciences and Economy</a:t>
            </a: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(Prof. Nikolaus Werz)</a:t>
            </a:r>
          </a:p>
          <a:p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4" y="1374733"/>
            <a:ext cx="4248472" cy="2139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Application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project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management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Reporting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e-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learning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modules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MOOCs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Quality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management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evaluation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Internet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platform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Information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30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404664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2017 – new project application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31540" y="1484784"/>
            <a:ext cx="8172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DAAD – Subject related partnerships with developing countries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Vertical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Citizen Sciences and Third Missions of Universities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Learn </a:t>
            </a:r>
            <a:r>
              <a:rPr lang="en-US" dirty="0"/>
              <a:t>by doing with locals in the fields (LDLF)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1916832"/>
            <a:ext cx="8208912" cy="4608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/>
              <a:t>BB</a:t>
            </a:r>
            <a:endParaRPr lang="de-DE" sz="4400" dirty="0"/>
          </a:p>
        </p:txBody>
      </p:sp>
      <p:sp>
        <p:nvSpPr>
          <p:cNvPr id="5" name="Rechteck 4"/>
          <p:cNvSpPr/>
          <p:nvPr/>
        </p:nvSpPr>
        <p:spPr>
          <a:xfrm>
            <a:off x="1259632" y="4077072"/>
            <a:ext cx="6912768" cy="23762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95636" y="288894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Successfull</a:t>
            </a:r>
            <a:r>
              <a:rPr lang="en-US" sz="4000" b="1" dirty="0" smtClean="0">
                <a:solidFill>
                  <a:srgbClr val="FF0000"/>
                </a:solidFill>
              </a:rPr>
              <a:t> workshop 2017!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547664" y="4809926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AGROBIODIVERSIDAD</a:t>
            </a:r>
            <a:endParaRPr lang="de-DE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3548" y="1304764"/>
            <a:ext cx="820891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>
                <a:solidFill>
                  <a:schemeClr val="accent3">
                    <a:lumMod val="50000"/>
                  </a:schemeClr>
                </a:solidFill>
              </a:rPr>
              <a:t>E   D   U   N   A   B   I   O</a:t>
            </a:r>
            <a:endParaRPr lang="de-DE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4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6566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Partner UG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Universidad Granma -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Bayamo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(Cuba)</a:t>
            </a: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Agriculture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(Prof.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Raúl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López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Dr.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Dilver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Pena, Dr. Guillermo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Antunez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4" y="1374733"/>
            <a:ext cx="4068452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Opening workshop 2014 (together with UCLV)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Knowledge transfer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E-learning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Description of modules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Materials of scientific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5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6566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Partner UCLV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Universidad Central de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las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Villas – Santa Clara (Cuba)</a:t>
            </a: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Agriculture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(Dr. Andres Castro, Dr. Pedro de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Fé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Chemistry and Pharmacy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(Dr. C. Luis Bravo Sánchez, Dr. Pedro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Iturrias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Institute for Biotechnology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(Dr. Osvaldo Fernández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4" y="1374733"/>
            <a:ext cx="4068452" cy="170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Opening workshop 2014 – together with UG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Quality management and Evaluation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Final project web page</a:t>
            </a: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6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6566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Partner ULP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Universidad La Plata (Argentina)</a:t>
            </a: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Faculty of Sciences, Department of Ecology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(Prof. Santiago Sarandon)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Faculty of Sciences, Department 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Chemistry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(Dr. Jorge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Jios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800" dirty="0">
              <a:latin typeface="Arial" pitchFamily="34" charset="0"/>
              <a:cs typeface="Arial" pitchFamily="34" charset="0"/>
            </a:endParaRPr>
          </a:p>
          <a:p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6387" y="1374732"/>
            <a:ext cx="4068452" cy="170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Environmental education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Knowledge transfer and teacher training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workshop 2017</a:t>
            </a: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6566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 smtClean="0">
                <a:latin typeface="Arial" pitchFamily="34" charset="0"/>
                <a:cs typeface="Arial" pitchFamily="34" charset="0"/>
              </a:rPr>
              <a:t>Partner UNA</a:t>
            </a:r>
          </a:p>
          <a:p>
            <a:r>
              <a:rPr lang="es-ES" sz="1800" b="1" dirty="0" smtClean="0">
                <a:latin typeface="Arial" pitchFamily="34" charset="0"/>
                <a:cs typeface="Arial" pitchFamily="34" charset="0"/>
              </a:rPr>
              <a:t>Universidad Nacional Agraria – Managua (Nicaragua)</a:t>
            </a:r>
          </a:p>
          <a:p>
            <a:endParaRPr lang="es-E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800" dirty="0" smtClean="0">
                <a:latin typeface="Arial" pitchFamily="34" charset="0"/>
                <a:cs typeface="Arial" pitchFamily="34" charset="0"/>
              </a:rPr>
              <a:t>Department of Plant Production</a:t>
            </a:r>
          </a:p>
          <a:p>
            <a:r>
              <a:rPr lang="es-ES" sz="1800" dirty="0" smtClean="0">
                <a:latin typeface="Arial" pitchFamily="34" charset="0"/>
                <a:cs typeface="Arial" pitchFamily="34" charset="0"/>
              </a:rPr>
              <a:t>(Dr. Carolina Vega)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4" y="1374733"/>
            <a:ext cx="4068452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Field trip 2016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Workshop 2016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Knowledge transfer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E-learning</a:t>
            </a: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8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67944" y="656692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Partners- task and expertise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79512" y="1467347"/>
            <a:ext cx="42844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Partner CB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Corpoica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Bogotá (Colombia)</a:t>
            </a: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Center of Biotechnology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(Dr. Alba Marina, Dr. Martha Gómez,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Laura Villamizar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Universidad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Ciencias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Aplicadas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Dr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. Edgar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Martínez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, Dr.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Iván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Cruz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08004" y="1374733"/>
            <a:ext cx="4068452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Field trip 2015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workshop 2015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Knowledge transfer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Course Microbial Diversity*</a:t>
            </a:r>
          </a:p>
          <a:p>
            <a:pPr>
              <a:spcAft>
                <a:spcPts val="600"/>
              </a:spcAft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7524" y="6237312"/>
            <a:ext cx="8388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Teaching </a:t>
            </a:r>
            <a:r>
              <a:rPr lang="de-DE" sz="1400" dirty="0" err="1" smtClean="0"/>
              <a:t>materials</a:t>
            </a:r>
            <a:r>
              <a:rPr lang="de-DE" sz="1400" dirty="0" smtClean="0"/>
              <a:t> </a:t>
            </a:r>
            <a:r>
              <a:rPr lang="de-DE" sz="1400" dirty="0" err="1" smtClean="0"/>
              <a:t>available</a:t>
            </a:r>
            <a:r>
              <a:rPr lang="de-DE" sz="1400" dirty="0" smtClean="0"/>
              <a:t>?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>
                <a:latin typeface="Calibri" pitchFamily="34" charset="0"/>
              </a:rPr>
              <a:pPr/>
              <a:t>06.03.2017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>
                <a:latin typeface="Calibri" pitchFamily="34" charset="0"/>
              </a:rPr>
              <a:pPr/>
              <a:t>9</a:t>
            </a:fld>
            <a:endParaRPr lang="de-DE" dirty="0">
              <a:latin typeface="Calibri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 smtClean="0">
                <a:latin typeface="Calibri" pitchFamily="34" charset="0"/>
              </a:rPr>
              <a:t>©  2009  </a:t>
            </a:r>
            <a:r>
              <a:rPr lang="de-DE" b="1" dirty="0" smtClean="0">
                <a:latin typeface="Calibri" pitchFamily="34" charset="0"/>
              </a:rPr>
              <a:t>UNIVERSITÄT ROSTOCK </a:t>
            </a:r>
            <a:r>
              <a:rPr lang="de-DE" dirty="0" smtClean="0">
                <a:latin typeface="Calibri" pitchFamily="34" charset="0"/>
              </a:rPr>
              <a:t>| </a:t>
            </a:r>
            <a:r>
              <a:rPr lang="de-DE" cap="all" dirty="0" smtClean="0">
                <a:latin typeface="Calibri" pitchFamily="34" charset="0"/>
              </a:rPr>
              <a:t>Agrar- und Umweltwissenschaftliche Fakultät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8" y="1498136"/>
            <a:ext cx="8136904" cy="4185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S1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Manejo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sostenible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los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recursos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naturales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Universidad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Granma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S2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Ciencias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Agropecuarias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Universidad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Granma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S3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Producción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medicamentos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origen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natural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(UCLV)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S4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Biotechnolgía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las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Plantas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(UCLV)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S5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Proteccion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Vegetal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Universidad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La Plata)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S6 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Agroecología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Universidad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Nacional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Agraria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S7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Agroforestería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tropical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(Corpoica in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cooperation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Universidad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Ciencias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Aplicadas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Ambientales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S8 </a:t>
            </a: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Salud</a:t>
            </a: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Animal</a:t>
            </a: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Avazada</a:t>
            </a: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(UCLV)</a:t>
            </a:r>
          </a:p>
          <a:p>
            <a:pPr>
              <a:spcAft>
                <a:spcPts val="600"/>
              </a:spcAft>
            </a:pP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S9 </a:t>
            </a: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Agronomía</a:t>
            </a: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sostenible</a:t>
            </a:r>
            <a:r>
              <a:rPr lang="de-DE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(UCLV)</a:t>
            </a:r>
          </a:p>
          <a:p>
            <a:pPr>
              <a:spcAft>
                <a:spcPts val="600"/>
              </a:spcAft>
            </a:pP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Rostock –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Produccion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de las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plantas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medioambiente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9932" y="656692"/>
            <a:ext cx="46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Master Study courses involved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ät">
  <a:themeElements>
    <a:clrScheme name="Agrar- und Umweltwissenschaftliche Fakultä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5C24"/>
      </a:accent1>
      <a:accent2>
        <a:srgbClr val="196C3A"/>
      </a:accent2>
      <a:accent3>
        <a:srgbClr val="337D50"/>
      </a:accent3>
      <a:accent4>
        <a:srgbClr val="4D8D66"/>
      </a:accent4>
      <a:accent5>
        <a:srgbClr val="669D7C"/>
      </a:accent5>
      <a:accent6>
        <a:srgbClr val="80AE92"/>
      </a:accent6>
      <a:hlink>
        <a:srgbClr val="99BEA8"/>
      </a:hlink>
      <a:folHlink>
        <a:srgbClr val="B3CEBD"/>
      </a:folHlink>
    </a:clrScheme>
    <a:fontScheme name="Benutzerdefiniert 1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hr viel Text">
  <a:themeElements>
    <a:clrScheme name="Agrar- und Umweltwissenschaftliche Fakultä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5C24"/>
      </a:accent1>
      <a:accent2>
        <a:srgbClr val="196C3A"/>
      </a:accent2>
      <a:accent3>
        <a:srgbClr val="337D50"/>
      </a:accent3>
      <a:accent4>
        <a:srgbClr val="4D8D66"/>
      </a:accent4>
      <a:accent5>
        <a:srgbClr val="669D7C"/>
      </a:accent5>
      <a:accent6>
        <a:srgbClr val="80AE92"/>
      </a:accent6>
      <a:hlink>
        <a:srgbClr val="99BEA8"/>
      </a:hlink>
      <a:folHlink>
        <a:srgbClr val="B3CEBD"/>
      </a:folHlink>
    </a:clrScheme>
    <a:fontScheme name="Uni_Powerpoint_praesi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1136</Words>
  <Application>Microsoft Office PowerPoint</Application>
  <PresentationFormat>Bildschirmpräsentation (4:3)</PresentationFormat>
  <Paragraphs>320</Paragraphs>
  <Slides>31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Universität</vt:lpstr>
      <vt:lpstr>sehr viel Text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URZ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r06</dc:creator>
  <cp:lastModifiedBy>BEL</cp:lastModifiedBy>
  <cp:revision>1872</cp:revision>
  <dcterms:created xsi:type="dcterms:W3CDTF">2009-05-15T06:28:25Z</dcterms:created>
  <dcterms:modified xsi:type="dcterms:W3CDTF">2017-03-06T23:47:11Z</dcterms:modified>
</cp:coreProperties>
</file>