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9" r:id="rId3"/>
    <p:sldId id="261" r:id="rId4"/>
    <p:sldId id="263" r:id="rId5"/>
    <p:sldId id="262" r:id="rId6"/>
    <p:sldId id="264" r:id="rId7"/>
    <p:sldId id="265" r:id="rId8"/>
    <p:sldId id="268" r:id="rId9"/>
    <p:sldId id="266" r:id="rId10"/>
    <p:sldId id="269" r:id="rId11"/>
    <p:sldId id="277" r:id="rId12"/>
    <p:sldId id="267" r:id="rId13"/>
    <p:sldId id="270" r:id="rId14"/>
    <p:sldId id="271" r:id="rId15"/>
    <p:sldId id="272" r:id="rId16"/>
    <p:sldId id="273" r:id="rId17"/>
    <p:sldId id="276" r:id="rId18"/>
    <p:sldId id="274" r:id="rId1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01C77-8F9E-4BEA-921F-9A3A3E17B7F8}" type="datetimeFigureOut">
              <a:rPr lang="es-US" smtClean="0"/>
              <a:t>06/03/2017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93F9-5A97-43AE-8D01-355E0C5CDBF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5249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24916" eaLnBrk="1" hangingPunct="1">
              <a:defRPr/>
            </a:pPr>
            <a:endParaRPr lang="es-ES" altLang="es-US" sz="14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El cultivo de tejidos ha sido extensamente utilizado para la rápida multiplicación de gran cantidad de especies vegetales, sin embargo el éxito comercial del mismo depende de la habilidad de transferir a condiciones ex vitro las plantas a gran escala, con bajos costos de producción y un alto porcentaje de supervivencia. Las plantas cultivadas in vitro son generalmente susceptibles al trasplante, debido a la ocurrencia de desórdenes  o anomalías estructurales y fisiológicas , lo cual conduce a una alta mortalidad durante la fase final de la </a:t>
            </a:r>
            <a:r>
              <a:rPr lang="es-ES" altLang="es-US" sz="1600" dirty="0" err="1"/>
              <a:t>micropropagación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6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Entender y conocer estas anormalidades es prerrequisito indispensable para desarrollar un protocolo de </a:t>
            </a:r>
            <a:r>
              <a:rPr lang="es-ES" altLang="es-US" sz="1600" dirty="0" err="1"/>
              <a:t>aclimatización</a:t>
            </a:r>
            <a:r>
              <a:rPr lang="es-ES" altLang="es-US" sz="1600" dirty="0"/>
              <a:t> y trasplante eficiente.</a:t>
            </a:r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Pretendemos con esta conferencia resumirles algunos de los desórdenes más frecuentes que ocurren durante el cultivo in vitro y que conllevan a la planta a un estado morfo-fisiológico y bioquímico no deseado, haremos mayor énfasis en el desorden mas común, conocido como </a:t>
            </a:r>
            <a:r>
              <a:rPr lang="es-ES" altLang="es-US" sz="1600" dirty="0" err="1"/>
              <a:t>hiperhidricidad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400" dirty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E2941-F6C6-41E9-A385-C94F72262557}" type="slidenum">
              <a:rPr lang="es-ES" altLang="es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s-ES" altLang="es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5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24916" eaLnBrk="1" hangingPunct="1">
              <a:defRPr/>
            </a:pPr>
            <a:endParaRPr lang="es-ES" altLang="es-US" sz="14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El cultivo de tejidos ha sido extensamente utilizado para la rápida multiplicación de gran cantidad de especies vegetales, sin embargo el éxito comercial del mismo depende de la habilidad de transferir a condiciones ex vitro las plantas a gran escala, con bajos costos de producción y un alto porcentaje de supervivencia. Las plantas cultivadas in vitro son generalmente susceptibles al trasplante, debido a la ocurrencia de desórdenes  o anomalías estructurales y fisiológicas , lo cual conduce a una alta mortalidad durante la fase final de la </a:t>
            </a:r>
            <a:r>
              <a:rPr lang="es-ES" altLang="es-US" sz="1600" dirty="0" err="1"/>
              <a:t>micropropagación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6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Entender y conocer estas anormalidades es prerrequisito indispensable para desarrollar un protocolo de </a:t>
            </a:r>
            <a:r>
              <a:rPr lang="es-ES" altLang="es-US" sz="1600" dirty="0" err="1"/>
              <a:t>aclimatización</a:t>
            </a:r>
            <a:r>
              <a:rPr lang="es-ES" altLang="es-US" sz="1600" dirty="0"/>
              <a:t> y trasplante eficiente.</a:t>
            </a:r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Pretendemos con esta conferencia resumirles algunos de los desórdenes más frecuentes que ocurren durante el cultivo in vitro y que conllevan a la planta a un estado morfo-fisiológico y bioquímico no deseado, haremos mayor énfasis en el desorden mas común, conocido como </a:t>
            </a:r>
            <a:r>
              <a:rPr lang="es-ES" altLang="es-US" sz="1600" dirty="0" err="1"/>
              <a:t>hiperhidricidad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400" dirty="0"/>
          </a:p>
        </p:txBody>
      </p:sp>
      <p:sp>
        <p:nvSpPr>
          <p:cNvPr id="1239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38A69B-405B-4840-98C4-45ADBCE3F400}" type="slidenum">
              <a:rPr lang="es-ES" altLang="es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s-ES" altLang="es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24916" eaLnBrk="1" hangingPunct="1">
              <a:defRPr/>
            </a:pPr>
            <a:endParaRPr lang="es-ES" altLang="es-US" sz="14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El cultivo de tejidos ha sido extensamente utilizado para la rápida multiplicación de gran cantidad de especies vegetales, sin embargo el éxito comercial del mismo depende de la habilidad de transferir a condiciones ex vitro las plantas a gran escala, con bajos costos de producción y un alto porcentaje de supervivencia. Las plantas cultivadas in vitro son generalmente susceptibles al trasplante, debido a la ocurrencia de desórdenes  o anomalías estructurales y fisiológicas , lo cual conduce a una alta mortalidad durante la fase final de la </a:t>
            </a:r>
            <a:r>
              <a:rPr lang="es-ES" altLang="es-US" sz="1600" dirty="0" err="1"/>
              <a:t>micropropagación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6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Entender y conocer estas anormalidades es prerrequisito indispensable para desarrollar un protocolo de </a:t>
            </a:r>
            <a:r>
              <a:rPr lang="es-ES" altLang="es-US" sz="1600" dirty="0" err="1"/>
              <a:t>aclimatización</a:t>
            </a:r>
            <a:r>
              <a:rPr lang="es-ES" altLang="es-US" sz="1600" dirty="0"/>
              <a:t> y trasplante eficiente.</a:t>
            </a:r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Pretendemos con esta conferencia resumirles algunos de los desórdenes más frecuentes que ocurren durante el cultivo in vitro y que conllevan a la planta a un estado morfo-fisiológico y bioquímico no deseado, haremos mayor énfasis en el desorden mas común, conocido como </a:t>
            </a:r>
            <a:r>
              <a:rPr lang="es-ES" altLang="es-US" sz="1600" dirty="0" err="1"/>
              <a:t>hiperhidricidad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400" dirty="0"/>
          </a:p>
        </p:txBody>
      </p:sp>
      <p:sp>
        <p:nvSpPr>
          <p:cNvPr id="1259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DE97BF-DADC-434D-9DC6-B1CF130B6B57}" type="slidenum">
              <a:rPr lang="es-ES" altLang="es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s-ES" altLang="es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1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24916" eaLnBrk="1" hangingPunct="1">
              <a:defRPr/>
            </a:pPr>
            <a:endParaRPr lang="es-ES" altLang="es-US" sz="14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El cultivo de tejidos ha sido extensamente utilizado para la rápida multiplicación de gran cantidad de especies vegetales, sin embargo el éxito comercial del mismo depende de la habilidad de transferir a condiciones ex vitro las plantas a gran escala, con bajos costos de producción y un alto porcentaje de supervivencia. Las plantas cultivadas in vitro son generalmente susceptibles al trasplante, debido a la ocurrencia de desórdenes  o anomalías estructurales y fisiológicas , lo cual conduce a una alta mortalidad durante la fase final de la </a:t>
            </a:r>
            <a:r>
              <a:rPr lang="es-ES" altLang="es-US" sz="1600" dirty="0" err="1"/>
              <a:t>micropropagación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600" dirty="0"/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Entender y conocer estas anormalidades es prerrequisito indispensable para desarrollar un protocolo de </a:t>
            </a:r>
            <a:r>
              <a:rPr lang="es-ES" altLang="es-US" sz="1600" dirty="0" err="1"/>
              <a:t>aclimatización</a:t>
            </a:r>
            <a:r>
              <a:rPr lang="es-ES" altLang="es-US" sz="1600" dirty="0"/>
              <a:t> y trasplante eficiente.</a:t>
            </a:r>
          </a:p>
          <a:p>
            <a:pPr defTabSz="924916" eaLnBrk="1" hangingPunct="1">
              <a:spcBef>
                <a:spcPct val="0"/>
              </a:spcBef>
              <a:defRPr/>
            </a:pPr>
            <a:r>
              <a:rPr lang="es-ES" altLang="es-US" sz="1600" dirty="0"/>
              <a:t>Pretendemos con esta conferencia resumirles algunos de los desórdenes más frecuentes que ocurren durante el cultivo in vitro y que conllevan a la planta a un estado morfo-fisiológico y bioquímico no deseado, haremos mayor énfasis en el desorden mas común, conocido como </a:t>
            </a:r>
            <a:r>
              <a:rPr lang="es-ES" altLang="es-US" sz="1600" dirty="0" err="1"/>
              <a:t>hiperhidricidad</a:t>
            </a:r>
            <a:r>
              <a:rPr lang="es-ES" altLang="es-US" sz="1600" dirty="0"/>
              <a:t>.</a:t>
            </a:r>
          </a:p>
          <a:p>
            <a:pPr defTabSz="924916" eaLnBrk="1" hangingPunct="1">
              <a:spcBef>
                <a:spcPct val="0"/>
              </a:spcBef>
              <a:defRPr/>
            </a:pPr>
            <a:endParaRPr lang="es-ES" altLang="es-US" sz="1400" dirty="0"/>
          </a:p>
        </p:txBody>
      </p:sp>
      <p:sp>
        <p:nvSpPr>
          <p:cNvPr id="1280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8B7314-D3D3-4035-987F-6337FEFFAF03}" type="slidenum">
              <a:rPr lang="es-ES" altLang="es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s-ES" altLang="es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0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C66C2E-C0CC-4058-A9B7-6BD87EC2DA5D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2F617-5C63-4A62-B115-7B3EB2BE6C83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85947705"/>
      </p:ext>
    </p:extLst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130D59-1A83-426A-A145-1D9E91BCD683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694FE6-6A2B-4330-8F70-4CAE6181203A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750261092"/>
      </p:ext>
    </p:extLst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8D41FD-69F9-43CC-A36B-E60BC740F77C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7FD3B5-C9C9-4D58-B08C-3427AE0768B1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440193640"/>
      </p:ext>
    </p:extLst>
  </p:cSld>
  <p:clrMapOvr>
    <a:masterClrMapping/>
  </p:clrMapOvr>
  <p:transition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C66C2E-C0CC-4058-A9B7-6BD87EC2DA5D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2F617-5C63-4A62-B115-7B3EB2BE6C83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505872148"/>
      </p:ext>
    </p:extLst>
  </p:cSld>
  <p:clrMapOvr>
    <a:masterClrMapping/>
  </p:clrMapOvr>
  <p:transition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B8CB1DF-E375-497F-9F7B-D1788ED0CA99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47EFBC-4B4C-4A42-A199-D459B6BE79BE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576154445"/>
      </p:ext>
    </p:extLst>
  </p:cSld>
  <p:clrMapOvr>
    <a:masterClrMapping/>
  </p:clrMapOvr>
  <p:transition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48D2B1-9657-465E-8239-303436A6F7CA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22AD080-455E-450C-8643-8E79DDE73A5E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769541311"/>
      </p:ext>
    </p:extLst>
  </p:cSld>
  <p:clrMapOvr>
    <a:masterClrMapping/>
  </p:clrMapOvr>
  <p:transition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65B571B-36E4-407E-8FB6-AB4E8BA849C7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30C598-40C9-417C-80C3-A009D35AA7DE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008519233"/>
      </p:ext>
    </p:extLst>
  </p:cSld>
  <p:clrMapOvr>
    <a:masterClrMapping/>
  </p:clrMapOvr>
  <p:transition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09" indent="0">
              <a:buNone/>
              <a:defRPr sz="1800" b="1"/>
            </a:lvl3pPr>
            <a:lvl4pPr marL="1371012" indent="0">
              <a:buNone/>
              <a:defRPr sz="1600" b="1"/>
            </a:lvl4pPr>
            <a:lvl5pPr marL="1828017" indent="0">
              <a:buNone/>
              <a:defRPr sz="1600" b="1"/>
            </a:lvl5pPr>
            <a:lvl6pPr marL="2285022" indent="0">
              <a:buNone/>
              <a:defRPr sz="1600" b="1"/>
            </a:lvl6pPr>
            <a:lvl7pPr marL="2742026" indent="0">
              <a:buNone/>
              <a:defRPr sz="1600" b="1"/>
            </a:lvl7pPr>
            <a:lvl8pPr marL="3199031" indent="0">
              <a:buNone/>
              <a:defRPr sz="1600" b="1"/>
            </a:lvl8pPr>
            <a:lvl9pPr marL="36560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09" indent="0">
              <a:buNone/>
              <a:defRPr sz="1800" b="1"/>
            </a:lvl3pPr>
            <a:lvl4pPr marL="1371012" indent="0">
              <a:buNone/>
              <a:defRPr sz="1600" b="1"/>
            </a:lvl4pPr>
            <a:lvl5pPr marL="1828017" indent="0">
              <a:buNone/>
              <a:defRPr sz="1600" b="1"/>
            </a:lvl5pPr>
            <a:lvl6pPr marL="2285022" indent="0">
              <a:buNone/>
              <a:defRPr sz="1600" b="1"/>
            </a:lvl6pPr>
            <a:lvl7pPr marL="2742026" indent="0">
              <a:buNone/>
              <a:defRPr sz="1600" b="1"/>
            </a:lvl7pPr>
            <a:lvl8pPr marL="3199031" indent="0">
              <a:buNone/>
              <a:defRPr sz="1600" b="1"/>
            </a:lvl8pPr>
            <a:lvl9pPr marL="36560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177C1E-C6BE-4538-8A0F-FB0B6B0758A8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A7EE94-C0C1-4A79-A31D-147DBCDCEDE0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890595479"/>
      </p:ext>
    </p:extLst>
  </p:cSld>
  <p:clrMapOvr>
    <a:masterClrMapping/>
  </p:clrMapOvr>
  <p:transition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F2D318-82C6-4597-BE9D-4BF161F314DE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21CB68-978F-4DBE-9062-909B37A76D03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706027290"/>
      </p:ext>
    </p:extLst>
  </p:cSld>
  <p:clrMapOvr>
    <a:masterClrMapping/>
  </p:clrMapOvr>
  <p:transition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2843D7-B17A-4DBF-ADBC-9189F4CA86D7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6E726-662F-444C-A619-4F4D256238A8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774939728"/>
      </p:ext>
    </p:extLst>
  </p:cSld>
  <p:clrMapOvr>
    <a:masterClrMapping/>
  </p:clrMapOvr>
  <p:transition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09" indent="0">
              <a:buNone/>
              <a:defRPr sz="1000"/>
            </a:lvl3pPr>
            <a:lvl4pPr marL="1371012" indent="0">
              <a:buNone/>
              <a:defRPr sz="900"/>
            </a:lvl4pPr>
            <a:lvl5pPr marL="1828017" indent="0">
              <a:buNone/>
              <a:defRPr sz="900"/>
            </a:lvl5pPr>
            <a:lvl6pPr marL="2285022" indent="0">
              <a:buNone/>
              <a:defRPr sz="900"/>
            </a:lvl6pPr>
            <a:lvl7pPr marL="2742026" indent="0">
              <a:buNone/>
              <a:defRPr sz="900"/>
            </a:lvl7pPr>
            <a:lvl8pPr marL="3199031" indent="0">
              <a:buNone/>
              <a:defRPr sz="900"/>
            </a:lvl8pPr>
            <a:lvl9pPr marL="365603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F36FDA-50B9-4BD0-A8DF-D4D5A15E7E5E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1ECFC0-9F44-4F29-ADFE-674266B03A3D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167814718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B8CB1DF-E375-497F-9F7B-D1788ED0CA99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47EFBC-4B4C-4A42-A199-D459B6BE79BE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809644322"/>
      </p:ext>
    </p:extLst>
  </p:cSld>
  <p:clrMapOvr>
    <a:masterClrMapping/>
  </p:clrMapOvr>
  <p:transition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05" indent="0">
              <a:buNone/>
              <a:defRPr sz="2800"/>
            </a:lvl2pPr>
            <a:lvl3pPr marL="914009" indent="0">
              <a:buNone/>
              <a:defRPr sz="2400"/>
            </a:lvl3pPr>
            <a:lvl4pPr marL="1371012" indent="0">
              <a:buNone/>
              <a:defRPr sz="2000"/>
            </a:lvl4pPr>
            <a:lvl5pPr marL="1828017" indent="0">
              <a:buNone/>
              <a:defRPr sz="2000"/>
            </a:lvl5pPr>
            <a:lvl6pPr marL="2285022" indent="0">
              <a:buNone/>
              <a:defRPr sz="2000"/>
            </a:lvl6pPr>
            <a:lvl7pPr marL="2742026" indent="0">
              <a:buNone/>
              <a:defRPr sz="2000"/>
            </a:lvl7pPr>
            <a:lvl8pPr marL="3199031" indent="0">
              <a:buNone/>
              <a:defRPr sz="2000"/>
            </a:lvl8pPr>
            <a:lvl9pPr marL="3656034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09" indent="0">
              <a:buNone/>
              <a:defRPr sz="1000"/>
            </a:lvl3pPr>
            <a:lvl4pPr marL="1371012" indent="0">
              <a:buNone/>
              <a:defRPr sz="900"/>
            </a:lvl4pPr>
            <a:lvl5pPr marL="1828017" indent="0">
              <a:buNone/>
              <a:defRPr sz="900"/>
            </a:lvl5pPr>
            <a:lvl6pPr marL="2285022" indent="0">
              <a:buNone/>
              <a:defRPr sz="900"/>
            </a:lvl6pPr>
            <a:lvl7pPr marL="2742026" indent="0">
              <a:buNone/>
              <a:defRPr sz="900"/>
            </a:lvl7pPr>
            <a:lvl8pPr marL="3199031" indent="0">
              <a:buNone/>
              <a:defRPr sz="900"/>
            </a:lvl8pPr>
            <a:lvl9pPr marL="365603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97EA72-B41E-4FE5-AC74-A2680CD5744B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72560D-FE62-42CD-917B-58B6F386D927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460307312"/>
      </p:ext>
    </p:extLst>
  </p:cSld>
  <p:clrMapOvr>
    <a:masterClrMapping/>
  </p:clrMapOvr>
  <p:transition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130D59-1A83-426A-A145-1D9E91BCD683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694FE6-6A2B-4330-8F70-4CAE6181203A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536584634"/>
      </p:ext>
    </p:extLst>
  </p:cSld>
  <p:clrMapOvr>
    <a:masterClrMapping/>
  </p:clrMapOvr>
  <p:transition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8D41FD-69F9-43CC-A36B-E60BC740F77C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7FD3B5-C9C9-4D58-B08C-3427AE0768B1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07473118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48D2B1-9657-465E-8239-303436A6F7CA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22AD080-455E-450C-8643-8E79DDE73A5E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262608494"/>
      </p:ext>
    </p:extLst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65B571B-36E4-407E-8FB6-AB4E8BA849C7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30C598-40C9-417C-80C3-A009D35AA7DE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835769719"/>
      </p:ext>
    </p:extLst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09" indent="0">
              <a:buNone/>
              <a:defRPr sz="1800" b="1"/>
            </a:lvl3pPr>
            <a:lvl4pPr marL="1371012" indent="0">
              <a:buNone/>
              <a:defRPr sz="1600" b="1"/>
            </a:lvl4pPr>
            <a:lvl5pPr marL="1828017" indent="0">
              <a:buNone/>
              <a:defRPr sz="1600" b="1"/>
            </a:lvl5pPr>
            <a:lvl6pPr marL="2285022" indent="0">
              <a:buNone/>
              <a:defRPr sz="1600" b="1"/>
            </a:lvl6pPr>
            <a:lvl7pPr marL="2742026" indent="0">
              <a:buNone/>
              <a:defRPr sz="1600" b="1"/>
            </a:lvl7pPr>
            <a:lvl8pPr marL="3199031" indent="0">
              <a:buNone/>
              <a:defRPr sz="1600" b="1"/>
            </a:lvl8pPr>
            <a:lvl9pPr marL="36560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09" indent="0">
              <a:buNone/>
              <a:defRPr sz="1800" b="1"/>
            </a:lvl3pPr>
            <a:lvl4pPr marL="1371012" indent="0">
              <a:buNone/>
              <a:defRPr sz="1600" b="1"/>
            </a:lvl4pPr>
            <a:lvl5pPr marL="1828017" indent="0">
              <a:buNone/>
              <a:defRPr sz="1600" b="1"/>
            </a:lvl5pPr>
            <a:lvl6pPr marL="2285022" indent="0">
              <a:buNone/>
              <a:defRPr sz="1600" b="1"/>
            </a:lvl6pPr>
            <a:lvl7pPr marL="2742026" indent="0">
              <a:buNone/>
              <a:defRPr sz="1600" b="1"/>
            </a:lvl7pPr>
            <a:lvl8pPr marL="3199031" indent="0">
              <a:buNone/>
              <a:defRPr sz="1600" b="1"/>
            </a:lvl8pPr>
            <a:lvl9pPr marL="36560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177C1E-C6BE-4538-8A0F-FB0B6B0758A8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A7EE94-C0C1-4A79-A31D-147DBCDCEDE0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575884159"/>
      </p:ext>
    </p:extLst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F2D318-82C6-4597-BE9D-4BF161F314DE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21CB68-978F-4DBE-9062-909B37A76D03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189635503"/>
      </p:ext>
    </p:extLst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2843D7-B17A-4DBF-ADBC-9189F4CA86D7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6E726-662F-444C-A619-4F4D256238A8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913358524"/>
      </p:ext>
    </p:extLst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09" indent="0">
              <a:buNone/>
              <a:defRPr sz="1000"/>
            </a:lvl3pPr>
            <a:lvl4pPr marL="1371012" indent="0">
              <a:buNone/>
              <a:defRPr sz="900"/>
            </a:lvl4pPr>
            <a:lvl5pPr marL="1828017" indent="0">
              <a:buNone/>
              <a:defRPr sz="900"/>
            </a:lvl5pPr>
            <a:lvl6pPr marL="2285022" indent="0">
              <a:buNone/>
              <a:defRPr sz="900"/>
            </a:lvl6pPr>
            <a:lvl7pPr marL="2742026" indent="0">
              <a:buNone/>
              <a:defRPr sz="900"/>
            </a:lvl7pPr>
            <a:lvl8pPr marL="3199031" indent="0">
              <a:buNone/>
              <a:defRPr sz="900"/>
            </a:lvl8pPr>
            <a:lvl9pPr marL="365603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F36FDA-50B9-4BD0-A8DF-D4D5A15E7E5E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1ECFC0-9F44-4F29-ADFE-674266B03A3D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602883457"/>
      </p:ext>
    </p:extLst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05" indent="0">
              <a:buNone/>
              <a:defRPr sz="2800"/>
            </a:lvl2pPr>
            <a:lvl3pPr marL="914009" indent="0">
              <a:buNone/>
              <a:defRPr sz="2400"/>
            </a:lvl3pPr>
            <a:lvl4pPr marL="1371012" indent="0">
              <a:buNone/>
              <a:defRPr sz="2000"/>
            </a:lvl4pPr>
            <a:lvl5pPr marL="1828017" indent="0">
              <a:buNone/>
              <a:defRPr sz="2000"/>
            </a:lvl5pPr>
            <a:lvl6pPr marL="2285022" indent="0">
              <a:buNone/>
              <a:defRPr sz="2000"/>
            </a:lvl6pPr>
            <a:lvl7pPr marL="2742026" indent="0">
              <a:buNone/>
              <a:defRPr sz="2000"/>
            </a:lvl7pPr>
            <a:lvl8pPr marL="3199031" indent="0">
              <a:buNone/>
              <a:defRPr sz="2000"/>
            </a:lvl8pPr>
            <a:lvl9pPr marL="3656034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5" indent="0">
              <a:buNone/>
              <a:defRPr sz="1200"/>
            </a:lvl2pPr>
            <a:lvl3pPr marL="914009" indent="0">
              <a:buNone/>
              <a:defRPr sz="1000"/>
            </a:lvl3pPr>
            <a:lvl4pPr marL="1371012" indent="0">
              <a:buNone/>
              <a:defRPr sz="900"/>
            </a:lvl4pPr>
            <a:lvl5pPr marL="1828017" indent="0">
              <a:buNone/>
              <a:defRPr sz="900"/>
            </a:lvl5pPr>
            <a:lvl6pPr marL="2285022" indent="0">
              <a:buNone/>
              <a:defRPr sz="900"/>
            </a:lvl6pPr>
            <a:lvl7pPr marL="2742026" indent="0">
              <a:buNone/>
              <a:defRPr sz="900"/>
            </a:lvl7pPr>
            <a:lvl8pPr marL="3199031" indent="0">
              <a:buNone/>
              <a:defRPr sz="900"/>
            </a:lvl8pPr>
            <a:lvl9pPr marL="365603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97EA72-B41E-4FE5-AC74-A2680CD5744B}" type="datetimeFigureOut">
              <a:rPr lang="es-ES" altLang="es-US"/>
              <a:pPr>
                <a:defRPr/>
              </a:pPr>
              <a:t>06/03/2017</a:t>
            </a:fld>
            <a:endParaRPr lang="es-ES" alt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US" alt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72560D-FE62-42CD-917B-58B6F386D927}" type="slidenum">
              <a:rPr lang="es-ES" altLang="es-US"/>
              <a:pPr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970136344"/>
      </p:ext>
    </p:extLst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C2BB1-9F01-4A19-8793-A6092E94BDC3}" type="datetimeFigureOut">
              <a:rPr lang="es-ES" altLang="es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599825-D51D-4231-B3D9-7E54E6A08F17}" type="slidenum">
              <a:rPr lang="es-ES" altLang="es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0301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5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28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33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38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9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7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6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31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4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C2BB1-9F01-4A19-8793-A6092E94BDC3}" type="datetimeFigureOut">
              <a:rPr lang="es-ES" altLang="es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06/03/2017</a:t>
            </a:fld>
            <a:endParaRPr lang="es-ES" alt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US" alt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599825-D51D-4231-B3D9-7E54E6A08F17}" type="slidenum">
              <a:rPr lang="es-ES" altLang="es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1579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5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28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33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38" indent="-228501" algn="l" defTabSz="9140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9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7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6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31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4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5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0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43588" y="5657206"/>
            <a:ext cx="5306096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"/>
              </a:spcBef>
              <a:spcAft>
                <a:spcPts val="50"/>
              </a:spcAft>
              <a:defRPr/>
            </a:pPr>
            <a:r>
              <a:rPr lang="es-ES" altLang="es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Dr</a:t>
            </a:r>
            <a:r>
              <a:rPr lang="es-ES" altLang="es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C. </a:t>
            </a:r>
            <a:r>
              <a:rPr lang="es-ES" altLang="es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Idalmis</a:t>
            </a:r>
            <a:r>
              <a:rPr lang="es-ES" altLang="es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Bermúdez </a:t>
            </a:r>
            <a:r>
              <a:rPr lang="es-ES" altLang="es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Caraballoso</a:t>
            </a:r>
            <a:endParaRPr lang="es-ES" altLang="es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Coordinador Programa de Maestría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Biotecnología Vegetal</a:t>
            </a:r>
            <a:endParaRPr lang="es-ES" altLang="es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Email</a:t>
            </a:r>
            <a:r>
              <a:rPr lang="es-ES" altLang="es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 idalmis@ibp.co.cu </a:t>
            </a:r>
            <a:endParaRPr lang="es-ES" sz="1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1139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92" y="238125"/>
            <a:ext cx="4270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953" descr="Logo ibp 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74505"/>
            <a:ext cx="41751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6"/>
          <p:cNvSpPr>
            <a:spLocks noChangeArrowheads="1"/>
          </p:cNvSpPr>
          <p:nvPr/>
        </p:nvSpPr>
        <p:spPr bwMode="auto">
          <a:xfrm>
            <a:off x="3103809" y="198865"/>
            <a:ext cx="6490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Instituto de Biotecnología de las Plantas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US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Universidad Central “Marta Abreu” de Las Villas</a:t>
            </a:r>
            <a:endParaRPr lang="es-ES" altLang="es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66" y="1262578"/>
            <a:ext cx="10065075" cy="145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49252" y="3958044"/>
            <a:ext cx="104814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/>
              <a:t>“Aspectos de </a:t>
            </a:r>
            <a:r>
              <a:rPr lang="es-ES_tradnl" sz="2500" b="1" dirty="0" err="1" smtClean="0"/>
              <a:t>Agrobiodiversidad</a:t>
            </a:r>
            <a:r>
              <a:rPr lang="es-ES_tradnl" sz="2500" b="1" dirty="0" smtClean="0"/>
              <a:t> en la enseñanza de la Biotecnología Vegetal”</a:t>
            </a:r>
            <a:endParaRPr lang="es-US" sz="2500" b="1" dirty="0"/>
          </a:p>
        </p:txBody>
      </p:sp>
      <p:grpSp>
        <p:nvGrpSpPr>
          <p:cNvPr id="8" name="Grupo 8"/>
          <p:cNvGrpSpPr>
            <a:grpSpLocks/>
          </p:cNvGrpSpPr>
          <p:nvPr/>
        </p:nvGrpSpPr>
        <p:grpSpPr bwMode="auto">
          <a:xfrm>
            <a:off x="8270624" y="4456410"/>
            <a:ext cx="3921376" cy="2401593"/>
            <a:chOff x="5951583" y="4431434"/>
            <a:chExt cx="1668417" cy="998325"/>
          </a:xfrm>
        </p:grpSpPr>
        <p:sp>
          <p:nvSpPr>
            <p:cNvPr id="9" name="Hexágono 8"/>
            <p:cNvSpPr/>
            <p:nvPr/>
          </p:nvSpPr>
          <p:spPr>
            <a:xfrm>
              <a:off x="6399889" y="4431434"/>
              <a:ext cx="1220111" cy="99832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  <p:sp>
          <p:nvSpPr>
            <p:cNvPr id="10" name="Hexágono 9"/>
            <p:cNvSpPr/>
            <p:nvPr/>
          </p:nvSpPr>
          <p:spPr>
            <a:xfrm>
              <a:off x="5951583" y="4555078"/>
              <a:ext cx="200515" cy="17289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" name="CuadroTexto 2"/>
          <p:cNvSpPr txBox="1"/>
          <p:nvPr/>
        </p:nvSpPr>
        <p:spPr>
          <a:xfrm>
            <a:off x="3335628" y="2975020"/>
            <a:ext cx="712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Maestría en Biotecnología Vegetal</a:t>
            </a:r>
            <a:endParaRPr lang="es-US" sz="3200" b="1" dirty="0"/>
          </a:p>
        </p:txBody>
      </p:sp>
    </p:spTree>
    <p:extLst>
      <p:ext uri="{BB962C8B-B14F-4D97-AF65-F5344CB8AC3E}">
        <p14:creationId xmlns:p14="http://schemas.microsoft.com/office/powerpoint/2010/main" val="14238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0017" y="274638"/>
            <a:ext cx="8075054" cy="1143000"/>
          </a:xfrm>
        </p:spPr>
        <p:txBody>
          <a:bodyPr/>
          <a:lstStyle/>
          <a:p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Tesis defendidas con énfasis en la </a:t>
            </a:r>
            <a:r>
              <a:rPr lang="es-ES_trad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Agrobiodiversidad</a:t>
            </a:r>
            <a:endParaRPr lang="es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50017" y="1134303"/>
            <a:ext cx="88091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Esquema para la obtención de plantas libres del Virus del Mosaico de la malanga en </a:t>
            </a:r>
            <a:r>
              <a:rPr lang="es-ES" i="1" dirty="0" err="1"/>
              <a:t>Xanthosoma</a:t>
            </a:r>
            <a:r>
              <a:rPr lang="es-ES" dirty="0"/>
              <a:t> </a:t>
            </a:r>
            <a:r>
              <a:rPr lang="es-ES" dirty="0" err="1"/>
              <a:t>spp</a:t>
            </a:r>
            <a:r>
              <a:rPr lang="es-ES" dirty="0"/>
              <a:t>. En </a:t>
            </a:r>
            <a:r>
              <a:rPr lang="es-ES" dirty="0" smtClean="0"/>
              <a:t>Cuba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 Empleo del sistema RITA® y el </a:t>
            </a:r>
            <a:r>
              <a:rPr lang="es-ES" dirty="0" err="1"/>
              <a:t>floroglucinol</a:t>
            </a:r>
            <a:r>
              <a:rPr lang="es-ES" dirty="0"/>
              <a:t> en la germinación de embriones somáticos de papaya (</a:t>
            </a:r>
            <a:r>
              <a:rPr lang="es-ES" i="1" dirty="0" err="1"/>
              <a:t>Carica</a:t>
            </a:r>
            <a:r>
              <a:rPr lang="es-ES" i="1" dirty="0"/>
              <a:t> papaya</a:t>
            </a:r>
            <a:r>
              <a:rPr lang="es-ES" dirty="0"/>
              <a:t> L. </a:t>
            </a:r>
            <a:r>
              <a:rPr lang="es-ES" dirty="0" err="1"/>
              <a:t>var</a:t>
            </a:r>
            <a:r>
              <a:rPr lang="es-ES" dirty="0"/>
              <a:t>. </a:t>
            </a:r>
            <a:r>
              <a:rPr lang="es-ES" dirty="0" err="1"/>
              <a:t>Maradol</a:t>
            </a:r>
            <a:r>
              <a:rPr lang="es-ES" dirty="0"/>
              <a:t> </a:t>
            </a:r>
            <a:r>
              <a:rPr lang="es-ES" dirty="0" smtClean="0"/>
              <a:t>Roja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Obtención de </a:t>
            </a:r>
            <a:r>
              <a:rPr lang="es-ES" dirty="0" err="1"/>
              <a:t>minitubérculos</a:t>
            </a:r>
            <a:r>
              <a:rPr lang="es-ES" dirty="0"/>
              <a:t> ñame (</a:t>
            </a:r>
            <a:r>
              <a:rPr lang="es-ES" i="1" dirty="0" err="1"/>
              <a:t>Dioscorea</a:t>
            </a:r>
            <a:r>
              <a:rPr lang="es-ES" i="1" dirty="0"/>
              <a:t> </a:t>
            </a:r>
            <a:r>
              <a:rPr lang="es-ES" i="1" dirty="0" err="1"/>
              <a:t>rotundata</a:t>
            </a:r>
            <a:r>
              <a:rPr lang="es-ES" i="1" dirty="0"/>
              <a:t> </a:t>
            </a:r>
            <a:r>
              <a:rPr lang="es-ES" dirty="0" err="1"/>
              <a:t>Poir</a:t>
            </a:r>
            <a:r>
              <a:rPr lang="es-ES" dirty="0"/>
              <a:t>)” cv. `Blanco de Guinea´ a partir de plantas </a:t>
            </a:r>
            <a:r>
              <a:rPr lang="es-ES" i="1" dirty="0"/>
              <a:t>in vitro </a:t>
            </a:r>
            <a:r>
              <a:rPr lang="es-ES" dirty="0"/>
              <a:t>y su respuesta en </a:t>
            </a:r>
            <a:r>
              <a:rPr lang="es-ES" dirty="0" smtClean="0"/>
              <a:t>campo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Efecto de las condiciones de cultivo sobre la propagación del cv. de plátano FHIA-21 por embriogénesis somática en medio de cultivo </a:t>
            </a:r>
            <a:r>
              <a:rPr lang="es-ES" dirty="0" smtClean="0"/>
              <a:t>semisólido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/>
              <a:t>Mutagénesis</a:t>
            </a:r>
            <a:r>
              <a:rPr lang="es-ES" dirty="0"/>
              <a:t> en </a:t>
            </a:r>
            <a:r>
              <a:rPr lang="es-ES" i="1" dirty="0" err="1"/>
              <a:t>Phaseolus</a:t>
            </a:r>
            <a:r>
              <a:rPr lang="es-ES" i="1" dirty="0"/>
              <a:t> </a:t>
            </a:r>
            <a:r>
              <a:rPr lang="es-ES" i="1" dirty="0" err="1"/>
              <a:t>vulgaris</a:t>
            </a:r>
            <a:r>
              <a:rPr lang="es-ES" i="1" dirty="0"/>
              <a:t> </a:t>
            </a:r>
            <a:r>
              <a:rPr lang="es-ES" dirty="0"/>
              <a:t>L variedad "ICA </a:t>
            </a:r>
            <a:r>
              <a:rPr lang="es-ES" dirty="0" err="1"/>
              <a:t>Pijao</a:t>
            </a:r>
            <a:r>
              <a:rPr lang="es-ES" dirty="0"/>
              <a:t>" empleando las radiaciones gamma y el cultivo de </a:t>
            </a:r>
            <a:r>
              <a:rPr lang="es-ES" dirty="0" smtClean="0"/>
              <a:t>tejidos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Mecanismos de acción del filtrado de cultivo de </a:t>
            </a:r>
            <a:r>
              <a:rPr lang="es-ES" i="1" dirty="0" err="1"/>
              <a:t>Bacillus</a:t>
            </a:r>
            <a:r>
              <a:rPr lang="es-ES" i="1" dirty="0"/>
              <a:t> </a:t>
            </a:r>
            <a:r>
              <a:rPr lang="es-ES" i="1" dirty="0" err="1"/>
              <a:t>pumilus</a:t>
            </a:r>
            <a:r>
              <a:rPr lang="es-ES" dirty="0"/>
              <a:t> CCIBP-C5 contra </a:t>
            </a:r>
            <a:r>
              <a:rPr lang="es-ES" i="1" dirty="0" err="1"/>
              <a:t>Mycosphaerella</a:t>
            </a:r>
            <a:r>
              <a:rPr lang="es-ES" i="1" dirty="0"/>
              <a:t> </a:t>
            </a:r>
            <a:r>
              <a:rPr lang="es-ES" i="1" dirty="0" err="1"/>
              <a:t>fijiensis</a:t>
            </a:r>
            <a:r>
              <a:rPr lang="es-ES" dirty="0"/>
              <a:t> </a:t>
            </a:r>
            <a:r>
              <a:rPr lang="es-ES" dirty="0" err="1" smtClean="0"/>
              <a:t>Morelet</a:t>
            </a: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7296509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08214" y="1139871"/>
            <a:ext cx="6480175" cy="5472113"/>
            <a:chOff x="684213" y="908050"/>
            <a:chExt cx="6480175" cy="5472113"/>
          </a:xfrm>
        </p:grpSpPr>
        <p:sp>
          <p:nvSpPr>
            <p:cNvPr id="4" name="AutoShape 17"/>
            <p:cNvSpPr>
              <a:spLocks noChangeArrowheads="1"/>
            </p:cNvSpPr>
            <p:nvPr/>
          </p:nvSpPr>
          <p:spPr bwMode="gray">
            <a:xfrm>
              <a:off x="684213" y="908050"/>
              <a:ext cx="6480175" cy="5472113"/>
            </a:xfrm>
            <a:prstGeom prst="rightArrow">
              <a:avLst>
                <a:gd name="adj1" fmla="val 79306"/>
                <a:gd name="adj2" fmla="val 29331"/>
              </a:avLst>
            </a:prstGeom>
            <a:gradFill rotWithShape="1">
              <a:gsLst>
                <a:gs pos="0">
                  <a:srgbClr val="00A200"/>
                </a:gs>
                <a:gs pos="100000">
                  <a:srgbClr val="004B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altLang="es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blackWhite">
            <a:xfrm>
              <a:off x="755650" y="1268413"/>
              <a:ext cx="4752975" cy="15113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altLang="es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blackWhite">
            <a:xfrm>
              <a:off x="755650" y="2779713"/>
              <a:ext cx="4752975" cy="1584325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altLang="es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blackWhite">
            <a:xfrm>
              <a:off x="755650" y="4292600"/>
              <a:ext cx="4752975" cy="170973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S" altLang="es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8" name="Picture 2" descr="D:\de disco duro laptop\Janet\tesis 4-10 noche\para yelenis\Granola a las 4 semanas de multiplicació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3" r="5719"/>
            <a:stretch>
              <a:fillRect/>
            </a:stretch>
          </p:blipFill>
          <p:spPr bwMode="auto">
            <a:xfrm>
              <a:off x="900113" y="1411288"/>
              <a:ext cx="1406525" cy="12144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MVC-019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2852738"/>
              <a:ext cx="1584325" cy="12636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P21300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"/>
            <a:stretch>
              <a:fillRect/>
            </a:stretch>
          </p:blipFill>
          <p:spPr bwMode="auto">
            <a:xfrm>
              <a:off x="828675" y="4435475"/>
              <a:ext cx="1584325" cy="13557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7" r="19725" b="13474"/>
            <a:stretch>
              <a:fillRect/>
            </a:stretch>
          </p:blipFill>
          <p:spPr bwMode="auto">
            <a:xfrm>
              <a:off x="2413000" y="1411288"/>
              <a:ext cx="1439863" cy="12239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20"/>
            <p:cNvPicPr>
              <a:picLocks noChangeAspect="1" noChangeArrowheads="1"/>
            </p:cNvPicPr>
            <p:nvPr/>
          </p:nvPicPr>
          <p:blipFill>
            <a:blip r:embed="rId6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852738"/>
              <a:ext cx="1439862" cy="12954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MVC-015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4435475"/>
              <a:ext cx="1511300" cy="13684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79838" y="1627188"/>
              <a:ext cx="18923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Propagación de Plantas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924300" y="3068638"/>
              <a:ext cx="161131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Mejoramiento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 Genético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995738" y="4652963"/>
              <a:ext cx="14033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Desarrollo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</a:rPr>
                <a:t>Tecnológico</a:t>
              </a:r>
            </a:p>
          </p:txBody>
        </p:sp>
      </p:grp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8688388" y="3357563"/>
            <a:ext cx="1979612" cy="8128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s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Líneas de Investigación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424114" y="196948"/>
            <a:ext cx="6072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Perspectivas </a:t>
            </a:r>
            <a:endParaRPr lang="es-US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8590208" y="4884784"/>
            <a:ext cx="303941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Conservación y empleo de recursos </a:t>
            </a:r>
            <a:r>
              <a:rPr lang="es-US" sz="2400" b="1" dirty="0" err="1" smtClean="0"/>
              <a:t>fitogenéticos</a:t>
            </a:r>
            <a:endParaRPr lang="es-US" sz="2400" b="1" dirty="0"/>
          </a:p>
        </p:txBody>
      </p:sp>
    </p:spTree>
    <p:extLst>
      <p:ext uri="{BB962C8B-B14F-4D97-AF65-F5344CB8AC3E}">
        <p14:creationId xmlns:p14="http://schemas.microsoft.com/office/powerpoint/2010/main" val="2451700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476250"/>
            <a:ext cx="9144000" cy="6300788"/>
            <a:chOff x="0" y="387"/>
            <a:chExt cx="5760" cy="3969"/>
          </a:xfrm>
        </p:grpSpPr>
        <p:sp>
          <p:nvSpPr>
            <p:cNvPr id="120835" name="AutoShape 3"/>
            <p:cNvSpPr>
              <a:spLocks noChangeArrowheads="1"/>
            </p:cNvSpPr>
            <p:nvPr/>
          </p:nvSpPr>
          <p:spPr bwMode="auto">
            <a:xfrm rot="-1150740">
              <a:off x="1440" y="387"/>
              <a:ext cx="720" cy="144"/>
            </a:xfrm>
            <a:prstGeom prst="curvedDown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3EFD1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S" altLang="es-US">
                <a:solidFill>
                  <a:prstClr val="black"/>
                </a:solidFill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 rot="1065244">
              <a:off x="3408" y="387"/>
              <a:ext cx="720" cy="144"/>
            </a:xfrm>
            <a:prstGeom prst="curvedDown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3EFD1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>
              <a:lvl1pPr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US" altLang="es-US">
                <a:solidFill>
                  <a:prstClr val="black"/>
                </a:solidFill>
              </a:endParaRPr>
            </a:p>
          </p:txBody>
        </p:sp>
        <p:grpSp>
          <p:nvGrpSpPr>
            <p:cNvPr id="120837" name="Group 5"/>
            <p:cNvGrpSpPr>
              <a:grpSpLocks/>
            </p:cNvGrpSpPr>
            <p:nvPr/>
          </p:nvGrpSpPr>
          <p:grpSpPr bwMode="auto">
            <a:xfrm>
              <a:off x="0" y="435"/>
              <a:ext cx="5760" cy="3921"/>
              <a:chOff x="0" y="435"/>
              <a:chExt cx="5760" cy="3921"/>
            </a:xfrm>
          </p:grpSpPr>
          <p:sp>
            <p:nvSpPr>
              <p:cNvPr id="120838" name="Text Box 6"/>
              <p:cNvSpPr txBox="1">
                <a:spLocks noChangeArrowheads="1"/>
              </p:cNvSpPr>
              <p:nvPr/>
            </p:nvSpPr>
            <p:spPr bwMode="auto">
              <a:xfrm>
                <a:off x="129" y="3929"/>
                <a:ext cx="561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s-ES" altLang="es-US" sz="1900">
                    <a:solidFill>
                      <a:prstClr val="black"/>
                    </a:solidFill>
                  </a:rPr>
                  <a:t>Esquema de trabajo para la propagación </a:t>
                </a:r>
                <a:r>
                  <a:rPr lang="es-ES" altLang="es-US" sz="1900" i="1">
                    <a:solidFill>
                      <a:prstClr val="black"/>
                    </a:solidFill>
                  </a:rPr>
                  <a:t>in vitro</a:t>
                </a:r>
                <a:r>
                  <a:rPr lang="es-ES" altLang="es-US" sz="1900">
                    <a:solidFill>
                      <a:prstClr val="black"/>
                    </a:solidFill>
                  </a:rPr>
                  <a:t> de </a:t>
                </a:r>
                <a:r>
                  <a:rPr lang="es-ES" altLang="es-US" sz="1900" i="1">
                    <a:solidFill>
                      <a:prstClr val="black"/>
                    </a:solidFill>
                  </a:rPr>
                  <a:t>Melocactus actinacanthus</a:t>
                </a:r>
                <a:r>
                  <a:rPr lang="es-ES" altLang="es-US" sz="1900">
                    <a:solidFill>
                      <a:prstClr val="black"/>
                    </a:solidFill>
                  </a:rPr>
                  <a:t>. </a:t>
                </a:r>
              </a:p>
            </p:txBody>
          </p:sp>
          <p:pic>
            <p:nvPicPr>
              <p:cNvPr id="120839" name="Picture 7" descr="MVC-113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03" r="4167"/>
              <a:stretch>
                <a:fillRect/>
              </a:stretch>
            </p:blipFill>
            <p:spPr bwMode="auto">
              <a:xfrm>
                <a:off x="288" y="480"/>
                <a:ext cx="1104" cy="1296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840" name="Picture 8" descr="fotos tiradas por keller 0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8" t="4167" r="15430" b="33669"/>
              <a:stretch>
                <a:fillRect/>
              </a:stretch>
            </p:blipFill>
            <p:spPr bwMode="auto">
              <a:xfrm>
                <a:off x="2208" y="435"/>
                <a:ext cx="1104" cy="120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841" name="Picture 9" descr="corte transversa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50" t="33333"/>
              <a:stretch>
                <a:fillRect/>
              </a:stretch>
            </p:blipFill>
            <p:spPr bwMode="auto">
              <a:xfrm>
                <a:off x="3984" y="2352"/>
                <a:ext cx="1536" cy="1204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0842" name="Group 10"/>
              <p:cNvGrpSpPr>
                <a:grpSpLocks/>
              </p:cNvGrpSpPr>
              <p:nvPr/>
            </p:nvGrpSpPr>
            <p:grpSpPr bwMode="auto">
              <a:xfrm>
                <a:off x="4116" y="627"/>
                <a:ext cx="1308" cy="1344"/>
                <a:chOff x="3792" y="864"/>
                <a:chExt cx="1308" cy="1344"/>
              </a:xfrm>
            </p:grpSpPr>
            <p:pic>
              <p:nvPicPr>
                <p:cNvPr id="120852" name="Picture 11" descr="MVC-004S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753" t="4839" r="9677" b="33871"/>
                <a:stretch>
                  <a:fillRect/>
                </a:stretch>
              </p:blipFill>
              <p:spPr bwMode="auto">
                <a:xfrm>
                  <a:off x="3792" y="864"/>
                  <a:ext cx="1308" cy="1344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20853" name="Group 12"/>
                <p:cNvGrpSpPr>
                  <a:grpSpLocks/>
                </p:cNvGrpSpPr>
                <p:nvPr/>
              </p:nvGrpSpPr>
              <p:grpSpPr bwMode="auto">
                <a:xfrm>
                  <a:off x="3987" y="1056"/>
                  <a:ext cx="864" cy="908"/>
                  <a:chOff x="4032" y="1248"/>
                  <a:chExt cx="1104" cy="1148"/>
                </a:xfrm>
              </p:grpSpPr>
              <p:sp>
                <p:nvSpPr>
                  <p:cNvPr id="120854" name="Line 13"/>
                  <p:cNvSpPr>
                    <a:spLocks noChangeShapeType="1"/>
                  </p:cNvSpPr>
                  <p:nvPr/>
                </p:nvSpPr>
                <p:spPr bwMode="auto">
                  <a:xfrm rot="-1016144">
                    <a:off x="4032" y="1916"/>
                    <a:ext cx="1104" cy="48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US" sz="25200" b="1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20855" name="Line 14"/>
                  <p:cNvSpPr>
                    <a:spLocks noChangeShapeType="1"/>
                  </p:cNvSpPr>
                  <p:nvPr/>
                </p:nvSpPr>
                <p:spPr bwMode="auto">
                  <a:xfrm rot="4636795">
                    <a:off x="4104" y="1560"/>
                    <a:ext cx="1104" cy="48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US" sz="25200" b="1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120843" name="Picture 15" descr="DSC044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50" t="21692" r="23235" b="18500"/>
              <a:stretch>
                <a:fillRect/>
              </a:stretch>
            </p:blipFill>
            <p:spPr bwMode="auto">
              <a:xfrm>
                <a:off x="2304" y="2352"/>
                <a:ext cx="1392" cy="117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844" name="Picture 16" descr="DSC0358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05" t="23882" r="33955" b="26866"/>
              <a:stretch>
                <a:fillRect/>
              </a:stretch>
            </p:blipFill>
            <p:spPr bwMode="auto">
              <a:xfrm>
                <a:off x="384" y="2352"/>
                <a:ext cx="1200" cy="120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845" name="AutoShape 17"/>
              <p:cNvSpPr>
                <a:spLocks noChangeArrowheads="1"/>
              </p:cNvSpPr>
              <p:nvPr/>
            </p:nvSpPr>
            <p:spPr bwMode="auto">
              <a:xfrm rot="4450272">
                <a:off x="5328" y="2115"/>
                <a:ext cx="720" cy="144"/>
              </a:xfrm>
              <a:prstGeom prst="curvedDownArrow">
                <a:avLst>
                  <a:gd name="adj1" fmla="val 100000"/>
                  <a:gd name="adj2" fmla="val 200000"/>
                  <a:gd name="adj3" fmla="val 33333"/>
                </a:avLst>
              </a:prstGeom>
              <a:solidFill>
                <a:srgbClr val="3EFD1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US" altLang="es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846" name="AutoShape 18"/>
              <p:cNvSpPr>
                <a:spLocks noChangeArrowheads="1"/>
              </p:cNvSpPr>
              <p:nvPr/>
            </p:nvSpPr>
            <p:spPr bwMode="auto">
              <a:xfrm rot="10647237">
                <a:off x="1584" y="3459"/>
                <a:ext cx="720" cy="144"/>
              </a:xfrm>
              <a:prstGeom prst="curvedDownArrow">
                <a:avLst>
                  <a:gd name="adj1" fmla="val 100000"/>
                  <a:gd name="adj2" fmla="val 200000"/>
                  <a:gd name="adj3" fmla="val 33333"/>
                </a:avLst>
              </a:prstGeom>
              <a:solidFill>
                <a:srgbClr val="3EFD1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US" altLang="es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847" name="Text Box 19"/>
              <p:cNvSpPr txBox="1">
                <a:spLocks noChangeArrowheads="1"/>
              </p:cNvSpPr>
              <p:nvPr/>
            </p:nvSpPr>
            <p:spPr bwMode="auto">
              <a:xfrm>
                <a:off x="48" y="1824"/>
                <a:ext cx="1680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1148" tIns="20574" rIns="41148" bIns="20574"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Recolección de frutos maduros, desinfección con 2% NaOCl, 15 minutos</a:t>
                </a:r>
              </a:p>
            </p:txBody>
          </p:sp>
          <p:sp>
            <p:nvSpPr>
              <p:cNvPr id="120848" name="Text Box 20"/>
              <p:cNvSpPr txBox="1">
                <a:spLocks noChangeArrowheads="1"/>
              </p:cNvSpPr>
              <p:nvPr/>
            </p:nvSpPr>
            <p:spPr bwMode="auto">
              <a:xfrm>
                <a:off x="2064" y="1737"/>
                <a:ext cx="1405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1148" tIns="20574" rIns="41148" bIns="20574"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81.4% de germinación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(25% de sales MS) </a:t>
                </a:r>
              </a:p>
            </p:txBody>
          </p:sp>
          <p:sp>
            <p:nvSpPr>
              <p:cNvPr id="120849" name="Text Box 21"/>
              <p:cNvSpPr txBox="1">
                <a:spLocks noChangeArrowheads="1"/>
              </p:cNvSpPr>
              <p:nvPr/>
            </p:nvSpPr>
            <p:spPr bwMode="auto">
              <a:xfrm>
                <a:off x="3936" y="2019"/>
                <a:ext cx="153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1148" tIns="20574" rIns="41148" bIns="20574"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7 semanas (corte basal y transversal del explante)  </a:t>
                </a:r>
              </a:p>
            </p:txBody>
          </p:sp>
          <p:sp>
            <p:nvSpPr>
              <p:cNvPr id="120850" name="Text Box 22"/>
              <p:cNvSpPr txBox="1">
                <a:spLocks noChangeArrowheads="1"/>
              </p:cNvSpPr>
              <p:nvPr/>
            </p:nvSpPr>
            <p:spPr bwMode="auto">
              <a:xfrm>
                <a:off x="2832" y="3645"/>
                <a:ext cx="26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1148" tIns="20574" rIns="41148" bIns="20574"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2.3 coefic. multiplicación (Sales MS sin regulador del crecimiento)  (7 semanas)</a:t>
                </a:r>
              </a:p>
            </p:txBody>
          </p:sp>
          <p:sp>
            <p:nvSpPr>
              <p:cNvPr id="120851" name="Text Box 23"/>
              <p:cNvSpPr txBox="1">
                <a:spLocks noChangeArrowheads="1"/>
              </p:cNvSpPr>
              <p:nvPr/>
            </p:nvSpPr>
            <p:spPr bwMode="auto">
              <a:xfrm>
                <a:off x="0" y="3660"/>
                <a:ext cx="2496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1148" tIns="20574" rIns="41148" bIns="20574"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85% materia orgánica </a:t>
                </a:r>
                <a:r>
                  <a:rPr lang="en-US" altLang="es-US" sz="1400">
                    <a:solidFill>
                      <a:prstClr val="black"/>
                    </a:solidFill>
                    <a:cs typeface="Arial" panose="020B0604020202020204" pitchFamily="34" charset="0"/>
                  </a:rPr>
                  <a:t>+</a:t>
                </a:r>
                <a:r>
                  <a:rPr lang="es-ES" altLang="es-US" sz="1400">
                    <a:solidFill>
                      <a:prstClr val="black"/>
                    </a:solidFill>
                  </a:rPr>
                  <a:t>15% de zeolita (ensayo preliminar 100% supervivencia)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33297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476251"/>
            <a:ext cx="9467850" cy="6175375"/>
            <a:chOff x="0" y="402"/>
            <a:chExt cx="5964" cy="3890"/>
          </a:xfrm>
        </p:grpSpPr>
        <p:sp>
          <p:nvSpPr>
            <p:cNvPr id="122883" name="Text Box 3"/>
            <p:cNvSpPr txBox="1">
              <a:spLocks noChangeArrowheads="1"/>
            </p:cNvSpPr>
            <p:nvPr/>
          </p:nvSpPr>
          <p:spPr bwMode="auto">
            <a:xfrm>
              <a:off x="492" y="4061"/>
              <a:ext cx="5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ts val="500"/>
                </a:spcBef>
                <a:spcAft>
                  <a:spcPts val="500"/>
                </a:spcAft>
              </a:pPr>
              <a:r>
                <a:rPr lang="es-ES" altLang="es-US" sz="1800">
                  <a:solidFill>
                    <a:prstClr val="black"/>
                  </a:solidFill>
                </a:rPr>
                <a:t>Esquema de trabajo para la propagación </a:t>
              </a:r>
              <a:r>
                <a:rPr lang="es-ES" altLang="es-US" sz="1800" i="1">
                  <a:solidFill>
                    <a:prstClr val="black"/>
                  </a:solidFill>
                </a:rPr>
                <a:t>in vitro</a:t>
              </a:r>
              <a:r>
                <a:rPr lang="es-ES" altLang="es-US" sz="1800">
                  <a:solidFill>
                    <a:prstClr val="black"/>
                  </a:solidFill>
                </a:rPr>
                <a:t> de </a:t>
              </a:r>
              <a:r>
                <a:rPr lang="es-ES" altLang="es-US" sz="1800" i="1">
                  <a:solidFill>
                    <a:prstClr val="black"/>
                  </a:solidFill>
                </a:rPr>
                <a:t>Eugenia squarrosa</a:t>
              </a:r>
              <a:r>
                <a:rPr lang="es-ES" altLang="es-US" sz="1800">
                  <a:solidFill>
                    <a:prstClr val="black"/>
                  </a:solidFill>
                </a:rPr>
                <a:t>. </a:t>
              </a:r>
            </a:p>
          </p:txBody>
        </p:sp>
        <p:grpSp>
          <p:nvGrpSpPr>
            <p:cNvPr id="122884" name="Group 4"/>
            <p:cNvGrpSpPr>
              <a:grpSpLocks/>
            </p:cNvGrpSpPr>
            <p:nvPr/>
          </p:nvGrpSpPr>
          <p:grpSpPr bwMode="auto">
            <a:xfrm>
              <a:off x="0" y="402"/>
              <a:ext cx="5856" cy="3678"/>
              <a:chOff x="0" y="480"/>
              <a:chExt cx="5856" cy="3678"/>
            </a:xfrm>
          </p:grpSpPr>
          <p:pic>
            <p:nvPicPr>
              <p:cNvPr id="122885" name="Picture 5" descr="MVC-010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01" t="13333" r="2499" b="11667"/>
              <a:stretch>
                <a:fillRect/>
              </a:stretch>
            </p:blipFill>
            <p:spPr bwMode="auto">
              <a:xfrm>
                <a:off x="4032" y="485"/>
                <a:ext cx="1392" cy="125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886" name="Picture 6" descr="MVC-014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02" t="26666" r="21794" b="14503"/>
              <a:stretch>
                <a:fillRect/>
              </a:stretch>
            </p:blipFill>
            <p:spPr bwMode="auto">
              <a:xfrm>
                <a:off x="2316" y="480"/>
                <a:ext cx="1584" cy="1241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887" name="Text Box 7"/>
              <p:cNvSpPr txBox="1">
                <a:spLocks noChangeArrowheads="1"/>
              </p:cNvSpPr>
              <p:nvPr/>
            </p:nvSpPr>
            <p:spPr bwMode="auto">
              <a:xfrm>
                <a:off x="1824" y="1776"/>
                <a:ext cx="39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10000"/>
                  </a:spcBef>
                  <a:spcAft>
                    <a:spcPct val="10000"/>
                  </a:spcAft>
                  <a:buClr>
                    <a:srgbClr val="00CC00"/>
                  </a:buClr>
                  <a:buSzPct val="120000"/>
                  <a:buFont typeface="Wingdings" panose="05000000000000000000" pitchFamily="2" charset="2"/>
                  <a:buNone/>
                </a:pPr>
                <a:r>
                  <a:rPr lang="es-ES" altLang="es-US" sz="1600">
                    <a:solidFill>
                      <a:srgbClr val="FFFF99"/>
                    </a:solidFill>
                  </a:rPr>
                  <a:t> </a:t>
                </a:r>
                <a:r>
                  <a:rPr lang="es-ES" altLang="es-US" sz="1600">
                    <a:solidFill>
                      <a:prstClr val="black"/>
                    </a:solidFill>
                  </a:rPr>
                  <a:t>66.6% de germinación en medio de cultivo con el 50 % de las sales MS (15 días)</a:t>
                </a:r>
              </a:p>
            </p:txBody>
          </p:sp>
          <p:pic>
            <p:nvPicPr>
              <p:cNvPr id="122888" name="Picture 8" descr="eug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99" t="5000" r="8333" b="25000"/>
              <a:stretch>
                <a:fillRect/>
              </a:stretch>
            </p:blipFill>
            <p:spPr bwMode="auto">
              <a:xfrm>
                <a:off x="2200" y="2400"/>
                <a:ext cx="1064" cy="1296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889" name="Picture 9" descr="frutos de eugeni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" y="528"/>
                <a:ext cx="1252" cy="1536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890" name="Rectangle 10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211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600">
                    <a:solidFill>
                      <a:prstClr val="black"/>
                    </a:solidFill>
                  </a:rPr>
                  <a:t>Desinfección con 2% NaOCl, 20 minutos (90% de semillas desinfectadas)</a:t>
                </a:r>
              </a:p>
            </p:txBody>
          </p:sp>
          <p:sp>
            <p:nvSpPr>
              <p:cNvPr id="122891" name="Text Box 11"/>
              <p:cNvSpPr txBox="1">
                <a:spLocks noChangeArrowheads="1"/>
              </p:cNvSpPr>
              <p:nvPr/>
            </p:nvSpPr>
            <p:spPr bwMode="auto">
              <a:xfrm>
                <a:off x="1680" y="3724"/>
                <a:ext cx="211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s-US" sz="1600">
                    <a:solidFill>
                      <a:prstClr val="black"/>
                    </a:solidFill>
                  </a:rPr>
                  <a:t>Salida a fase de aclimatización a los 90 días</a:t>
                </a:r>
              </a:p>
            </p:txBody>
          </p:sp>
          <p:sp>
            <p:nvSpPr>
              <p:cNvPr id="122892" name="AutoShape 12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62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2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US" sz="25200" b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22893" name="Picture 13" descr="eugenia subc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5" t="13513" r="19298" b="16217"/>
              <a:stretch>
                <a:fillRect/>
              </a:stretch>
            </p:blipFill>
            <p:spPr bwMode="auto">
              <a:xfrm>
                <a:off x="4176" y="2640"/>
                <a:ext cx="1440" cy="1096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894" name="Text Box 14"/>
              <p:cNvSpPr txBox="1">
                <a:spLocks noChangeArrowheads="1"/>
              </p:cNvSpPr>
              <p:nvPr/>
            </p:nvSpPr>
            <p:spPr bwMode="auto">
              <a:xfrm>
                <a:off x="3936" y="3792"/>
                <a:ext cx="192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s-US" sz="1600">
                    <a:solidFill>
                      <a:prstClr val="black"/>
                    </a:solidFill>
                  </a:rPr>
                  <a:t>Muerte del explante al ser subcultivado</a:t>
                </a:r>
              </a:p>
            </p:txBody>
          </p:sp>
          <p:sp>
            <p:nvSpPr>
              <p:cNvPr id="122895" name="AutoShape 15"/>
              <p:cNvSpPr>
                <a:spLocks noChangeArrowheads="1"/>
              </p:cNvSpPr>
              <p:nvPr/>
            </p:nvSpPr>
            <p:spPr bwMode="auto">
              <a:xfrm rot="8765297">
                <a:off x="3288" y="2448"/>
                <a:ext cx="1224" cy="1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1 w 21600"/>
                  <a:gd name="T13" fmla="*/ 5430 h 21600"/>
                  <a:gd name="T14" fmla="*/ 18900 w 21600"/>
                  <a:gd name="T15" fmla="*/ 161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US" sz="25200" b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6" name="AutoShape 16"/>
              <p:cNvSpPr>
                <a:spLocks noChangeArrowheads="1"/>
              </p:cNvSpPr>
              <p:nvPr/>
            </p:nvSpPr>
            <p:spPr bwMode="auto">
              <a:xfrm rot="5809612">
                <a:off x="4841" y="2149"/>
                <a:ext cx="481" cy="27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8 w 21600"/>
                  <a:gd name="T13" fmla="*/ 5420 h 21600"/>
                  <a:gd name="T14" fmla="*/ 18906 w 21600"/>
                  <a:gd name="T15" fmla="*/ 161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US" sz="25200" b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22897" name="Group 17"/>
              <p:cNvGrpSpPr>
                <a:grpSpLocks/>
              </p:cNvGrpSpPr>
              <p:nvPr/>
            </p:nvGrpSpPr>
            <p:grpSpPr bwMode="auto">
              <a:xfrm>
                <a:off x="4848" y="2016"/>
                <a:ext cx="528" cy="432"/>
                <a:chOff x="4752" y="2160"/>
                <a:chExt cx="720" cy="528"/>
              </a:xfrm>
            </p:grpSpPr>
            <p:sp>
              <p:nvSpPr>
                <p:cNvPr id="122898" name="Line 18"/>
                <p:cNvSpPr>
                  <a:spLocks noChangeShapeType="1"/>
                </p:cNvSpPr>
                <p:nvPr/>
              </p:nvSpPr>
              <p:spPr bwMode="auto">
                <a:xfrm>
                  <a:off x="4800" y="2160"/>
                  <a:ext cx="672" cy="52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US" sz="25200" b="1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89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752" y="2160"/>
                  <a:ext cx="720" cy="48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US" sz="25200" b="1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144209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669926"/>
            <a:ext cx="9220200" cy="5959475"/>
            <a:chOff x="0" y="422"/>
            <a:chExt cx="5808" cy="3754"/>
          </a:xfrm>
        </p:grpSpPr>
        <p:grpSp>
          <p:nvGrpSpPr>
            <p:cNvPr id="124931" name="Group 3"/>
            <p:cNvGrpSpPr>
              <a:grpSpLocks/>
            </p:cNvGrpSpPr>
            <p:nvPr/>
          </p:nvGrpSpPr>
          <p:grpSpPr bwMode="auto">
            <a:xfrm>
              <a:off x="48" y="422"/>
              <a:ext cx="5760" cy="3514"/>
              <a:chOff x="48" y="278"/>
              <a:chExt cx="5760" cy="3514"/>
            </a:xfrm>
          </p:grpSpPr>
          <p:pic>
            <p:nvPicPr>
              <p:cNvPr id="124933" name="Picture 4" descr="MVC-002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00" t="31367" r="35112" b="37498"/>
              <a:stretch>
                <a:fillRect/>
              </a:stretch>
            </p:blipFill>
            <p:spPr bwMode="auto">
              <a:xfrm>
                <a:off x="2208" y="278"/>
                <a:ext cx="1104" cy="1426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934" name="Picture 5" descr="MVC-007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0" t="35001" r="35458" b="29222"/>
              <a:stretch>
                <a:fillRect/>
              </a:stretch>
            </p:blipFill>
            <p:spPr bwMode="auto">
              <a:xfrm>
                <a:off x="288" y="278"/>
                <a:ext cx="1143" cy="13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935" name="AutoShape 6"/>
              <p:cNvSpPr>
                <a:spLocks noChangeArrowheads="1"/>
              </p:cNvSpPr>
              <p:nvPr/>
            </p:nvSpPr>
            <p:spPr bwMode="auto">
              <a:xfrm>
                <a:off x="1584" y="902"/>
                <a:ext cx="52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9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US" sz="25200" b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36" name="AutoShape 7"/>
              <p:cNvSpPr>
                <a:spLocks noChangeArrowheads="1"/>
              </p:cNvSpPr>
              <p:nvPr/>
            </p:nvSpPr>
            <p:spPr bwMode="auto">
              <a:xfrm>
                <a:off x="3456" y="902"/>
                <a:ext cx="480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US" sz="25200" b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37" name="AutoShape 8"/>
              <p:cNvSpPr>
                <a:spLocks noChangeArrowheads="1"/>
              </p:cNvSpPr>
              <p:nvPr/>
            </p:nvSpPr>
            <p:spPr bwMode="auto">
              <a:xfrm rot="8675032">
                <a:off x="3425" y="2343"/>
                <a:ext cx="672" cy="3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US" sz="25200" b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38" name="Text Box 9"/>
              <p:cNvSpPr txBox="1">
                <a:spLocks noChangeArrowheads="1"/>
              </p:cNvSpPr>
              <p:nvPr/>
            </p:nvSpPr>
            <p:spPr bwMode="auto">
              <a:xfrm>
                <a:off x="3888" y="1726"/>
                <a:ext cx="1920" cy="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600">
                    <a:solidFill>
                      <a:prstClr val="black"/>
                    </a:solidFill>
                  </a:rPr>
                  <a:t>Germinación ( 25% de las sales MS) 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600">
                    <a:solidFill>
                      <a:prstClr val="black"/>
                    </a:solidFill>
                  </a:rPr>
                  <a:t>(43.7% de germinación)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600">
                    <a:solidFill>
                      <a:prstClr val="black"/>
                    </a:solidFill>
                  </a:rPr>
                  <a:t>(30 días)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s-ES" altLang="es-US" sz="1600">
                  <a:solidFill>
                    <a:srgbClr val="FFFF99"/>
                  </a:solidFill>
                </a:endParaRPr>
              </a:p>
            </p:txBody>
          </p:sp>
          <p:sp>
            <p:nvSpPr>
              <p:cNvPr id="124939" name="Text Box 10"/>
              <p:cNvSpPr txBox="1">
                <a:spLocks noChangeArrowheads="1"/>
              </p:cNvSpPr>
              <p:nvPr/>
            </p:nvSpPr>
            <p:spPr bwMode="auto">
              <a:xfrm>
                <a:off x="1632" y="1718"/>
                <a:ext cx="235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600">
                    <a:solidFill>
                      <a:prstClr val="black"/>
                    </a:solidFill>
                  </a:rPr>
                  <a:t>Desinfección 2.0 % NaOCL, 25  min. (55% de semillas desinfectadas) Eliminación de la testa</a:t>
                </a:r>
              </a:p>
            </p:txBody>
          </p:sp>
          <p:sp>
            <p:nvSpPr>
              <p:cNvPr id="124940" name="Text Box 11"/>
              <p:cNvSpPr txBox="1">
                <a:spLocks noChangeArrowheads="1"/>
              </p:cNvSpPr>
              <p:nvPr/>
            </p:nvSpPr>
            <p:spPr bwMode="auto">
              <a:xfrm>
                <a:off x="48" y="1718"/>
                <a:ext cx="163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600">
                    <a:solidFill>
                      <a:prstClr val="black"/>
                    </a:solidFill>
                  </a:rPr>
                  <a:t>Recolección de frutos maduros  en condiciones de campo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altLang="es-US" sz="1600">
                  <a:solidFill>
                    <a:srgbClr val="FFFF99"/>
                  </a:solidFill>
                </a:endParaRPr>
              </a:p>
            </p:txBody>
          </p:sp>
          <p:sp>
            <p:nvSpPr>
              <p:cNvPr id="124941" name="Text Box 12"/>
              <p:cNvSpPr txBox="1">
                <a:spLocks noChangeArrowheads="1"/>
              </p:cNvSpPr>
              <p:nvPr/>
            </p:nvSpPr>
            <p:spPr bwMode="auto">
              <a:xfrm>
                <a:off x="3648" y="3408"/>
                <a:ext cx="211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s-US" sz="1600" b="0">
                    <a:solidFill>
                      <a:prstClr val="black"/>
                    </a:solidFill>
                  </a:rPr>
                  <a:t>Daño del explante al  ser subcultivado</a:t>
                </a:r>
              </a:p>
            </p:txBody>
          </p:sp>
          <p:sp>
            <p:nvSpPr>
              <p:cNvPr id="124942" name="AutoShape 13"/>
              <p:cNvSpPr>
                <a:spLocks noChangeArrowheads="1"/>
              </p:cNvSpPr>
              <p:nvPr/>
            </p:nvSpPr>
            <p:spPr bwMode="auto">
              <a:xfrm rot="5400000">
                <a:off x="4272" y="2688"/>
                <a:ext cx="960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US" sz="25200" b="1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943" name="Text Box 14"/>
              <p:cNvSpPr txBox="1">
                <a:spLocks noChangeArrowheads="1"/>
              </p:cNvSpPr>
              <p:nvPr/>
            </p:nvSpPr>
            <p:spPr bwMode="auto">
              <a:xfrm>
                <a:off x="1008" y="3580"/>
                <a:ext cx="27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s-US" sz="1600" b="0">
                    <a:solidFill>
                      <a:prstClr val="black"/>
                    </a:solidFill>
                  </a:rPr>
                  <a:t>Salida a fase de aclimatización a los 90 días</a:t>
                </a:r>
              </a:p>
            </p:txBody>
          </p:sp>
          <p:pic>
            <p:nvPicPr>
              <p:cNvPr id="124944" name="Picture 15" descr="MVC-1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42" t="7254" r="6897" b="15366"/>
              <a:stretch>
                <a:fillRect/>
              </a:stretch>
            </p:blipFill>
            <p:spPr bwMode="auto">
              <a:xfrm>
                <a:off x="4032" y="314"/>
                <a:ext cx="1536" cy="1404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945" name="Picture 16" descr="erytroxilum en fase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5" r="11864" b="32202"/>
              <a:stretch>
                <a:fillRect/>
              </a:stretch>
            </p:blipFill>
            <p:spPr bwMode="auto">
              <a:xfrm>
                <a:off x="1824" y="2352"/>
                <a:ext cx="1440" cy="121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6" name="Group 17"/>
              <p:cNvGrpSpPr>
                <a:grpSpLocks/>
              </p:cNvGrpSpPr>
              <p:nvPr/>
            </p:nvGrpSpPr>
            <p:grpSpPr bwMode="auto">
              <a:xfrm rot="-263940">
                <a:off x="4512" y="2544"/>
                <a:ext cx="528" cy="432"/>
                <a:chOff x="4752" y="2160"/>
                <a:chExt cx="720" cy="528"/>
              </a:xfrm>
            </p:grpSpPr>
            <p:sp>
              <p:nvSpPr>
                <p:cNvPr id="124947" name="Line 18"/>
                <p:cNvSpPr>
                  <a:spLocks noChangeShapeType="1"/>
                </p:cNvSpPr>
                <p:nvPr/>
              </p:nvSpPr>
              <p:spPr bwMode="auto">
                <a:xfrm>
                  <a:off x="4800" y="2160"/>
                  <a:ext cx="672" cy="52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US" sz="25200" b="1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94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752" y="2160"/>
                  <a:ext cx="720" cy="48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US" sz="25200" b="1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4932" name="Text Box 20"/>
            <p:cNvSpPr txBox="1">
              <a:spLocks noChangeArrowheads="1"/>
            </p:cNvSpPr>
            <p:nvPr/>
          </p:nvSpPr>
          <p:spPr bwMode="auto">
            <a:xfrm>
              <a:off x="0" y="3926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ts val="500"/>
                </a:spcBef>
                <a:spcAft>
                  <a:spcPts val="500"/>
                </a:spcAft>
              </a:pPr>
              <a:r>
                <a:rPr lang="es-ES" altLang="es-US" sz="2000" b="0">
                  <a:solidFill>
                    <a:prstClr val="black"/>
                  </a:solidFill>
                </a:rPr>
                <a:t>Esquema de trabajo para la propagación </a:t>
              </a:r>
              <a:r>
                <a:rPr lang="es-ES" altLang="es-US" sz="2000" b="0" i="1">
                  <a:solidFill>
                    <a:prstClr val="black"/>
                  </a:solidFill>
                </a:rPr>
                <a:t>in vitro</a:t>
              </a:r>
              <a:r>
                <a:rPr lang="es-ES" altLang="es-US" sz="2000" b="0">
                  <a:solidFill>
                    <a:prstClr val="black"/>
                  </a:solidFill>
                </a:rPr>
                <a:t> de </a:t>
              </a:r>
              <a:r>
                <a:rPr lang="es-ES" altLang="es-US" sz="2000" b="0" i="1">
                  <a:solidFill>
                    <a:prstClr val="black"/>
                  </a:solidFill>
                </a:rPr>
                <a:t>Erytroxylum echinodendron</a:t>
              </a:r>
              <a:r>
                <a:rPr lang="es-ES" altLang="es-US" sz="2000" b="0">
                  <a:solidFill>
                    <a:prstClr val="black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45556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00201" y="661988"/>
            <a:ext cx="9752013" cy="6196012"/>
            <a:chOff x="48" y="417"/>
            <a:chExt cx="6143" cy="3903"/>
          </a:xfrm>
        </p:grpSpPr>
        <p:sp>
          <p:nvSpPr>
            <p:cNvPr id="126979" name="Text Box 8"/>
            <p:cNvSpPr txBox="1">
              <a:spLocks noChangeArrowheads="1"/>
            </p:cNvSpPr>
            <p:nvPr/>
          </p:nvSpPr>
          <p:spPr bwMode="auto">
            <a:xfrm>
              <a:off x="527" y="4089"/>
              <a:ext cx="56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ts val="500"/>
                </a:spcBef>
                <a:spcAft>
                  <a:spcPts val="500"/>
                </a:spcAft>
              </a:pPr>
              <a:r>
                <a:rPr lang="es-ES" altLang="es-US" sz="1800">
                  <a:solidFill>
                    <a:prstClr val="black"/>
                  </a:solidFill>
                </a:rPr>
                <a:t>Esquema de trabajo para la germinación </a:t>
              </a:r>
              <a:r>
                <a:rPr lang="es-ES" altLang="es-US" sz="1800" i="1">
                  <a:solidFill>
                    <a:prstClr val="black"/>
                  </a:solidFill>
                </a:rPr>
                <a:t>in vitro</a:t>
              </a:r>
              <a:r>
                <a:rPr lang="es-ES" altLang="es-US" sz="1800">
                  <a:solidFill>
                    <a:prstClr val="black"/>
                  </a:solidFill>
                </a:rPr>
                <a:t> de </a:t>
              </a:r>
              <a:r>
                <a:rPr lang="es-ES" altLang="es-US" sz="1800" i="1">
                  <a:solidFill>
                    <a:prstClr val="black"/>
                  </a:solidFill>
                </a:rPr>
                <a:t>Santalum album </a:t>
              </a:r>
            </a:p>
          </p:txBody>
        </p:sp>
        <p:grpSp>
          <p:nvGrpSpPr>
            <p:cNvPr id="126980" name="Group 9"/>
            <p:cNvGrpSpPr>
              <a:grpSpLocks/>
            </p:cNvGrpSpPr>
            <p:nvPr/>
          </p:nvGrpSpPr>
          <p:grpSpPr bwMode="auto">
            <a:xfrm>
              <a:off x="48" y="417"/>
              <a:ext cx="5712" cy="3711"/>
              <a:chOff x="48" y="417"/>
              <a:chExt cx="5712" cy="3711"/>
            </a:xfrm>
          </p:grpSpPr>
          <p:sp>
            <p:nvSpPr>
              <p:cNvPr id="126981" name="AutoShape 10"/>
              <p:cNvSpPr>
                <a:spLocks noChangeArrowheads="1"/>
              </p:cNvSpPr>
              <p:nvPr/>
            </p:nvSpPr>
            <p:spPr bwMode="auto">
              <a:xfrm rot="-291284">
                <a:off x="1584" y="417"/>
                <a:ext cx="624" cy="144"/>
              </a:xfrm>
              <a:prstGeom prst="curvedDownArrow">
                <a:avLst>
                  <a:gd name="adj1" fmla="val 86667"/>
                  <a:gd name="adj2" fmla="val 173333"/>
                  <a:gd name="adj3" fmla="val 33333"/>
                </a:avLst>
              </a:prstGeom>
              <a:solidFill>
                <a:srgbClr val="3EFD1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US" altLang="es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982" name="AutoShape 11"/>
              <p:cNvSpPr>
                <a:spLocks noChangeArrowheads="1"/>
              </p:cNvSpPr>
              <p:nvPr/>
            </p:nvSpPr>
            <p:spPr bwMode="auto">
              <a:xfrm rot="12518061" flipH="1">
                <a:off x="2933" y="1824"/>
                <a:ext cx="672" cy="192"/>
              </a:xfrm>
              <a:prstGeom prst="curvedDownArrow">
                <a:avLst>
                  <a:gd name="adj1" fmla="val 70000"/>
                  <a:gd name="adj2" fmla="val 140000"/>
                  <a:gd name="adj3" fmla="val 33333"/>
                </a:avLst>
              </a:prstGeom>
              <a:solidFill>
                <a:srgbClr val="3EFD1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US" altLang="es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983" name="Text Box 12"/>
              <p:cNvSpPr txBox="1">
                <a:spLocks noChangeArrowheads="1"/>
              </p:cNvSpPr>
              <p:nvPr/>
            </p:nvSpPr>
            <p:spPr bwMode="auto">
              <a:xfrm>
                <a:off x="48" y="2049"/>
                <a:ext cx="168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Recolección de semillas (jardín botánico de Cienfuegos)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s-ES" altLang="es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984" name="Text Box 13"/>
              <p:cNvSpPr txBox="1">
                <a:spLocks noChangeArrowheads="1"/>
              </p:cNvSpPr>
              <p:nvPr/>
            </p:nvSpPr>
            <p:spPr bwMode="auto">
              <a:xfrm>
                <a:off x="3216" y="624"/>
                <a:ext cx="2256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600">
                    <a:solidFill>
                      <a:prstClr val="black"/>
                    </a:solidFill>
                  </a:rPr>
                  <a:t>Lavado con agua y detergente, inmersión en alcohol al 70% por 1 min, desinfección con  NaOCL al 2% por 40 min. se retira la testa en el flujo laminar</a:t>
                </a:r>
              </a:p>
            </p:txBody>
          </p:sp>
          <p:sp>
            <p:nvSpPr>
              <p:cNvPr id="126985" name="Text Box 14"/>
              <p:cNvSpPr txBox="1">
                <a:spLocks noChangeArrowheads="1"/>
              </p:cNvSpPr>
              <p:nvPr/>
            </p:nvSpPr>
            <p:spPr bwMode="auto">
              <a:xfrm rot="2145510">
                <a:off x="2400" y="2016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Germinación ( 50% de sales MS)</a:t>
                </a:r>
              </a:p>
            </p:txBody>
          </p:sp>
          <p:sp>
            <p:nvSpPr>
              <p:cNvPr id="126986" name="Rectangle 15"/>
              <p:cNvSpPr>
                <a:spLocks noChangeArrowheads="1"/>
              </p:cNvSpPr>
              <p:nvPr/>
            </p:nvSpPr>
            <p:spPr bwMode="auto">
              <a:xfrm>
                <a:off x="3969" y="2614"/>
                <a:ext cx="892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a los 4 días</a:t>
                </a:r>
              </a:p>
            </p:txBody>
          </p:sp>
          <p:pic>
            <p:nvPicPr>
              <p:cNvPr id="126987" name="Picture 16" descr="MVC-032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5" t="16969" r="23636" b="10303"/>
              <a:stretch>
                <a:fillRect/>
              </a:stretch>
            </p:blipFill>
            <p:spPr bwMode="auto">
              <a:xfrm>
                <a:off x="1968" y="652"/>
                <a:ext cx="1056" cy="93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88" name="Picture 17" descr="santalumalb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624"/>
                <a:ext cx="981" cy="1344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89" name="Picture 18" descr="MVC-004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39" b="4347"/>
              <a:stretch>
                <a:fillRect/>
              </a:stretch>
            </p:blipFill>
            <p:spPr bwMode="auto">
              <a:xfrm>
                <a:off x="4877" y="2352"/>
                <a:ext cx="883" cy="144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90" name="Picture 19" descr="MVC-010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" r="23077"/>
              <a:stretch>
                <a:fillRect/>
              </a:stretch>
            </p:blipFill>
            <p:spPr bwMode="auto">
              <a:xfrm>
                <a:off x="3792" y="1584"/>
                <a:ext cx="919" cy="96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991" name="AutoShape 20"/>
              <p:cNvSpPr>
                <a:spLocks noChangeArrowheads="1"/>
              </p:cNvSpPr>
              <p:nvPr/>
            </p:nvSpPr>
            <p:spPr bwMode="auto">
              <a:xfrm rot="12518061" flipH="1">
                <a:off x="4080" y="2976"/>
                <a:ext cx="672" cy="192"/>
              </a:xfrm>
              <a:prstGeom prst="curvedDownArrow">
                <a:avLst>
                  <a:gd name="adj1" fmla="val 70000"/>
                  <a:gd name="adj2" fmla="val 140000"/>
                  <a:gd name="adj3" fmla="val 33333"/>
                </a:avLst>
              </a:prstGeom>
              <a:solidFill>
                <a:srgbClr val="3EFD1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US" altLang="es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992" name="Rectangle 21"/>
              <p:cNvSpPr>
                <a:spLocks noChangeArrowheads="1"/>
              </p:cNvSpPr>
              <p:nvPr/>
            </p:nvSpPr>
            <p:spPr bwMode="auto">
              <a:xfrm>
                <a:off x="4868" y="3818"/>
                <a:ext cx="892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a los 21 días</a:t>
                </a:r>
              </a:p>
            </p:txBody>
          </p:sp>
          <p:pic>
            <p:nvPicPr>
              <p:cNvPr id="126993" name="Picture 22" descr="DSC0439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84" t="7793" r="16234"/>
              <a:stretch>
                <a:fillRect/>
              </a:stretch>
            </p:blipFill>
            <p:spPr bwMode="auto">
              <a:xfrm>
                <a:off x="1968" y="2832"/>
                <a:ext cx="1040" cy="1056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994" name="Picture 23" descr="DSC0440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33" t="17778" r="20000"/>
              <a:stretch>
                <a:fillRect/>
              </a:stretch>
            </p:blipFill>
            <p:spPr bwMode="auto">
              <a:xfrm>
                <a:off x="672" y="2832"/>
                <a:ext cx="1152" cy="1065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995" name="Text Box 24"/>
              <p:cNvSpPr txBox="1">
                <a:spLocks noChangeArrowheads="1"/>
              </p:cNvSpPr>
              <p:nvPr/>
            </p:nvSpPr>
            <p:spPr bwMode="auto">
              <a:xfrm rot="-2711198">
                <a:off x="1224" y="2088"/>
                <a:ext cx="144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ES directa (MS con 0.225 mg.L</a:t>
                </a:r>
                <a:r>
                  <a:rPr lang="es-ES" altLang="es-US" sz="1400" baseline="30000">
                    <a:solidFill>
                      <a:prstClr val="black"/>
                    </a:solidFill>
                  </a:rPr>
                  <a:t>-1</a:t>
                </a:r>
                <a:r>
                  <a:rPr lang="es-ES" altLang="es-US" sz="1400">
                    <a:solidFill>
                      <a:prstClr val="black"/>
                    </a:solidFill>
                  </a:rPr>
                  <a:t> de 6-BAP</a:t>
                </a:r>
                <a:r>
                  <a:rPr lang="es-ES" altLang="es-US" sz="1400">
                    <a:solidFill>
                      <a:srgbClr val="FFFF99"/>
                    </a:solidFill>
                  </a:rPr>
                  <a:t>)</a:t>
                </a:r>
              </a:p>
            </p:txBody>
          </p:sp>
          <p:sp>
            <p:nvSpPr>
              <p:cNvPr id="126996" name="AutoShape 25"/>
              <p:cNvSpPr>
                <a:spLocks noChangeArrowheads="1"/>
              </p:cNvSpPr>
              <p:nvPr/>
            </p:nvSpPr>
            <p:spPr bwMode="auto">
              <a:xfrm rot="2554046">
                <a:off x="2016" y="1728"/>
                <a:ext cx="144" cy="1200"/>
              </a:xfrm>
              <a:prstGeom prst="downArrow">
                <a:avLst>
                  <a:gd name="adj1" fmla="val 50000"/>
                  <a:gd name="adj2" fmla="val 208333"/>
                </a:avLst>
              </a:prstGeom>
              <a:solidFill>
                <a:srgbClr val="3EFD1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US" altLang="es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997" name="Rectangle 26"/>
              <p:cNvSpPr>
                <a:spLocks noChangeArrowheads="1"/>
              </p:cNvSpPr>
              <p:nvPr/>
            </p:nvSpPr>
            <p:spPr bwMode="auto">
              <a:xfrm>
                <a:off x="1104" y="3936"/>
                <a:ext cx="12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US" sz="1400">
                    <a:solidFill>
                      <a:prstClr val="black"/>
                    </a:solidFill>
                  </a:rPr>
                  <a:t>Dos meses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617990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/>
          <p:cNvGrpSpPr/>
          <p:nvPr/>
        </p:nvGrpSpPr>
        <p:grpSpPr>
          <a:xfrm>
            <a:off x="1564341" y="54640"/>
            <a:ext cx="9060663" cy="6268221"/>
            <a:chOff x="1564341" y="54640"/>
            <a:chExt cx="9060663" cy="6268221"/>
          </a:xfrm>
        </p:grpSpPr>
        <p:sp>
          <p:nvSpPr>
            <p:cNvPr id="42" name="8 CuadroTexto"/>
            <p:cNvSpPr txBox="1">
              <a:spLocks noChangeArrowheads="1"/>
            </p:cNvSpPr>
            <p:nvPr/>
          </p:nvSpPr>
          <p:spPr bwMode="auto">
            <a:xfrm>
              <a:off x="2196701" y="3453560"/>
              <a:ext cx="4082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US" altLang="es-US" sz="1400" b="1" dirty="0">
                  <a:solidFill>
                    <a:prstClr val="black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Revista Biotecnología Vegetal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US" altLang="es-US" sz="1400" b="1" dirty="0">
                  <a:solidFill>
                    <a:prstClr val="black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en Versión Electrónica</a:t>
              </a:r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2902039" y="4481851"/>
              <a:ext cx="3241276" cy="1133769"/>
              <a:chOff x="6079117" y="5418745"/>
              <a:chExt cx="2923216" cy="878783"/>
            </a:xfrm>
          </p:grpSpPr>
          <p:sp>
            <p:nvSpPr>
              <p:cNvPr id="50" name="AutoShape 5"/>
              <p:cNvSpPr>
                <a:spLocks noChangeArrowheads="1"/>
              </p:cNvSpPr>
              <p:nvPr/>
            </p:nvSpPr>
            <p:spPr bwMode="gray">
              <a:xfrm>
                <a:off x="6079117" y="5418745"/>
                <a:ext cx="2639880" cy="8787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70000"/>
                  </a:gs>
                  <a:gs pos="100000">
                    <a:srgbClr val="990000"/>
                  </a:gs>
                </a:gsLst>
                <a:lin ang="540000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s-US" sz="1600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auto">
              <a:xfrm>
                <a:off x="6211819" y="5519092"/>
                <a:ext cx="2790514" cy="596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 typeface="Wingdings 2" panose="05020102010507070707" pitchFamily="18" charset="2"/>
                  <a:buNone/>
                </a:pPr>
                <a:r>
                  <a:rPr lang="es-ES" altLang="es-US" sz="1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 indexa en: BIOSIS </a:t>
                </a:r>
                <a:r>
                  <a:rPr lang="es-ES" altLang="es-US" sz="11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Previews</a:t>
                </a:r>
                <a:endParaRPr lang="es-ES" altLang="es-US" sz="11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US" sz="1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CAB Abstracts, </a:t>
                </a:r>
                <a:r>
                  <a:rPr lang="es-ES" altLang="es-US" sz="11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Biological</a:t>
                </a:r>
                <a:r>
                  <a:rPr lang="es-ES" altLang="es-US" sz="1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altLang="es-US" sz="11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Abstract</a:t>
                </a:r>
                <a:r>
                  <a:rPr lang="es-ES" altLang="es-US" sz="1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Ulrich, Thomson </a:t>
                </a:r>
                <a:r>
                  <a:rPr lang="es-ES" altLang="es-US" sz="11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Scientific</a:t>
                </a:r>
                <a:r>
                  <a:rPr lang="es-ES" altLang="es-US" sz="1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Server,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US" sz="11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EBSCO</a:t>
                </a:r>
              </a:p>
            </p:txBody>
          </p:sp>
        </p:grpSp>
        <p:sp>
          <p:nvSpPr>
            <p:cNvPr id="44" name="Rectángulo 43"/>
            <p:cNvSpPr/>
            <p:nvPr/>
          </p:nvSpPr>
          <p:spPr>
            <a:xfrm>
              <a:off x="8349923" y="2636311"/>
              <a:ext cx="2164567" cy="3293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9525" algn="just">
                <a:lnSpc>
                  <a:spcPct val="110000"/>
                </a:lnSpc>
                <a:spcAft>
                  <a:spcPts val="600"/>
                </a:spcAft>
              </a:pPr>
              <a:r>
                <a:rPr lang="es-US" sz="1400" u="sng" kern="14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http://simposio.ibp.co.cu</a:t>
              </a:r>
              <a:endParaRPr lang="es-US" sz="1400" kern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2761237" y="6015084"/>
              <a:ext cx="2685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1400" u="sng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http://revista.ibp.co.cu</a:t>
              </a:r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4341" y="54640"/>
              <a:ext cx="9060663" cy="2379278"/>
            </a:xfrm>
            <a:prstGeom prst="rect">
              <a:avLst/>
            </a:prstGeom>
          </p:spPr>
        </p:pic>
        <p:grpSp>
          <p:nvGrpSpPr>
            <p:cNvPr id="47" name="Grupo 46"/>
            <p:cNvGrpSpPr/>
            <p:nvPr/>
          </p:nvGrpSpPr>
          <p:grpSpPr>
            <a:xfrm>
              <a:off x="7072681" y="4178454"/>
              <a:ext cx="3071001" cy="2144406"/>
              <a:chOff x="5548680" y="4178454"/>
              <a:chExt cx="3071001" cy="2144406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8680" y="4178454"/>
                <a:ext cx="3071001" cy="214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Imagen 48"/>
              <p:cNvPicPr>
                <a:picLocks noChangeAspect="1"/>
              </p:cNvPicPr>
              <p:nvPr/>
            </p:nvPicPr>
            <p:blipFill rotWithShape="1">
              <a:blip r:embed="rId4"/>
              <a:srcRect l="1519" t="9647" r="6307" b="9557"/>
              <a:stretch/>
            </p:blipFill>
            <p:spPr>
              <a:xfrm>
                <a:off x="5631625" y="4239312"/>
                <a:ext cx="2902775" cy="1485628"/>
              </a:xfrm>
              <a:prstGeom prst="rect">
                <a:avLst/>
              </a:prstGeom>
            </p:spPr>
          </p:pic>
        </p:grpSp>
      </p:grpSp>
      <p:sp>
        <p:nvSpPr>
          <p:cNvPr id="5" name="4 Rectángulo"/>
          <p:cNvSpPr/>
          <p:nvPr/>
        </p:nvSpPr>
        <p:spPr>
          <a:xfrm>
            <a:off x="3222170" y="232229"/>
            <a:ext cx="6618515" cy="1012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89586" y="232229"/>
            <a:ext cx="863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b="1" dirty="0" smtClean="0">
                <a:solidFill>
                  <a:srgbClr val="00B050"/>
                </a:solidFill>
              </a:rPr>
              <a:t>XIII Simposio Internacional de Biotecnología Vegetal</a:t>
            </a:r>
          </a:p>
          <a:p>
            <a:pPr algn="ctr"/>
            <a:r>
              <a:rPr lang="es-US" sz="2800" b="1" dirty="0" smtClean="0">
                <a:solidFill>
                  <a:srgbClr val="00B050"/>
                </a:solidFill>
              </a:rPr>
              <a:t>8- 11 Mayo de 2018</a:t>
            </a:r>
            <a:endParaRPr lang="es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9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2483901" y="172110"/>
            <a:ext cx="8715376" cy="6454776"/>
            <a:chOff x="1738313" y="214313"/>
            <a:chExt cx="8715376" cy="6454776"/>
          </a:xfrm>
        </p:grpSpPr>
        <p:pic>
          <p:nvPicPr>
            <p:cNvPr id="20" name="Picture 10" descr="DSCN1324"/>
            <p:cNvPicPr>
              <a:picLocks noChangeAspect="1" noChangeArrowheads="1"/>
            </p:cNvPicPr>
            <p:nvPr/>
          </p:nvPicPr>
          <p:blipFill>
            <a:blip r:embed="rId3">
              <a:lum bright="64000" contrast="-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" t="4945"/>
            <a:stretch>
              <a:fillRect/>
            </a:stretch>
          </p:blipFill>
          <p:spPr bwMode="auto">
            <a:xfrm>
              <a:off x="1809751" y="1143000"/>
              <a:ext cx="8429625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810251" y="5961064"/>
              <a:ext cx="4587875" cy="7080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7E6E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4000" b="1" i="1" u="none" strike="noStrike" kern="0" cap="none" spc="0" normalizeH="0" baseline="0" noProof="0" dirty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BinnerD" panose="020C0903060902020604" pitchFamily="34" charset="0"/>
                  <a:cs typeface="Arial" panose="020B0604020202020204" pitchFamily="34" charset="0"/>
                </a:rPr>
                <a:t>Muchas Gracias 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274220" y="3190066"/>
              <a:ext cx="35718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4000" b="1" i="1" u="none" strike="noStrike" kern="0" cap="none" spc="0" normalizeH="0" baseline="0" noProof="0" dirty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Brush Script MT" panose="03060802040406070304" pitchFamily="66" charset="0"/>
                  <a:cs typeface="Arial" panose="020B0604020202020204" pitchFamily="34" charset="0"/>
                </a:rPr>
                <a:t>“…del laboratorio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6381752" y="3793316"/>
              <a:ext cx="264318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US" sz="4000" b="1" i="1" u="none" strike="noStrike" kern="0" cap="none" spc="0" normalizeH="0" baseline="0" noProof="0" dirty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Brush Script MT" panose="03060802040406070304" pitchFamily="66" charset="0"/>
                  <a:cs typeface="Arial" panose="020B0604020202020204" pitchFamily="34" charset="0"/>
                </a:rPr>
                <a:t>al campo”</a:t>
              </a:r>
            </a:p>
          </p:txBody>
        </p:sp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0" y="3857625"/>
              <a:ext cx="1785938" cy="15001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Imagen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6314" y="214314"/>
              <a:ext cx="1785937" cy="15716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controlley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6" r="11111"/>
            <a:stretch>
              <a:fillRect/>
            </a:stretch>
          </p:blipFill>
          <p:spPr bwMode="auto">
            <a:xfrm>
              <a:off x="8596314" y="2071689"/>
              <a:ext cx="1857375" cy="143827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 descr="Imagen2"/>
            <p:cNvPicPr>
              <a:picLocks noChangeAspect="1" noChangeArrowheads="1"/>
            </p:cNvPicPr>
            <p:nvPr/>
          </p:nvPicPr>
          <p:blipFill>
            <a:blip r:embed="rId7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" t="9320" r="9644" b="3549"/>
            <a:stretch>
              <a:fillRect/>
            </a:stretch>
          </p:blipFill>
          <p:spPr bwMode="auto">
            <a:xfrm>
              <a:off x="1738313" y="3286125"/>
              <a:ext cx="1714500" cy="14287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Microtuberculos de papa Granol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9" t="14154" r="7588" b="3026"/>
            <a:stretch>
              <a:fillRect/>
            </a:stretch>
          </p:blipFill>
          <p:spPr bwMode="auto">
            <a:xfrm>
              <a:off x="1774825" y="4868864"/>
              <a:ext cx="1714500" cy="15573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6042720"/>
                </p:ext>
              </p:extLst>
            </p:nvPr>
          </p:nvGraphicFramePr>
          <p:xfrm>
            <a:off x="1774825" y="1412876"/>
            <a:ext cx="1714500" cy="164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9" name="Fotografía de Photo Editor" r:id="rId9" imgW="6001588" imgH="4466667" progId="MSPhotoEd.3">
                    <p:embed/>
                  </p:oleObj>
                </mc:Choice>
                <mc:Fallback>
                  <p:oleObj name="Fotografía de Photo Editor" r:id="rId9" imgW="6001588" imgH="44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825" y="1412876"/>
                          <a:ext cx="1714500" cy="1643063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ysClr val="windowText" lastClr="000000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Picture 11" descr="Imagen3"/>
            <p:cNvPicPr>
              <a:picLocks noChangeAspect="1" noChangeArrowheads="1"/>
            </p:cNvPicPr>
            <p:nvPr/>
          </p:nvPicPr>
          <p:blipFill>
            <a:blip r:embed="rId11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"/>
            <a:stretch>
              <a:fillRect/>
            </a:stretch>
          </p:blipFill>
          <p:spPr bwMode="auto">
            <a:xfrm>
              <a:off x="4095750" y="285751"/>
              <a:ext cx="1627188" cy="16430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285751"/>
              <a:ext cx="1500188" cy="16430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LogoIB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0" y="214313"/>
              <a:ext cx="49688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4314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73241"/>
              </p:ext>
            </p:extLst>
          </p:nvPr>
        </p:nvGraphicFramePr>
        <p:xfrm>
          <a:off x="1841681" y="703688"/>
          <a:ext cx="8266057" cy="522780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881034"/>
                <a:gridCol w="1194407"/>
                <a:gridCol w="1190616"/>
              </a:tblGrid>
              <a:tr h="2384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Curso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Modulo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Créditos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Bioquímica vegetal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Morfogénesis vegetal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Metodología de la Investigación en Biotecnología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90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Métodos cuantitativos de procesamiento de la información en Biotecnología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Fisiología vegetal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Cultivo de células y tejidos vegetales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effectLst/>
                        </a:rPr>
                        <a:t>Biología Molecular</a:t>
                      </a:r>
                      <a:endParaRPr lang="es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Diagnóstico y Saneamiento de patógenos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Microbiología Aplicada a la Biotecnología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Técnicas gerenciales aplicadas a la Biotecnología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Propagación in vitro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effectLst/>
                        </a:rPr>
                        <a:t>Mejoramiento Genetico </a:t>
                      </a:r>
                      <a:r>
                        <a:rPr lang="it-IT" sz="1400" i="1" kern="1200" dirty="0" smtClean="0">
                          <a:effectLst/>
                        </a:rPr>
                        <a:t>in vitro </a:t>
                      </a:r>
                      <a:r>
                        <a:rPr lang="it-IT" sz="1400" kern="1200" dirty="0" smtClean="0">
                          <a:effectLst/>
                        </a:rPr>
                        <a:t>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err="1" smtClean="0">
                          <a:effectLst/>
                        </a:rPr>
                        <a:t>Proteómica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Conservación de Recursos </a:t>
                      </a:r>
                      <a:r>
                        <a:rPr lang="es-ES" sz="1400" kern="1200" dirty="0" err="1" smtClean="0">
                          <a:effectLst/>
                        </a:rPr>
                        <a:t>fitogenéticos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III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Bioinformática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effectLst/>
                        </a:rPr>
                        <a:t>Mejoramiento Genetico </a:t>
                      </a:r>
                      <a:r>
                        <a:rPr lang="it-IT" sz="1400" i="1" kern="1200" dirty="0" smtClean="0">
                          <a:effectLst/>
                        </a:rPr>
                        <a:t>in vitro </a:t>
                      </a:r>
                      <a:r>
                        <a:rPr lang="it-IT" sz="1400" kern="1200" dirty="0" smtClean="0">
                          <a:effectLst/>
                        </a:rPr>
                        <a:t>II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6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Bioseguridad, Bioética y percepción pública de la Biotecnología 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Biología Molecular aplicada a plantas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024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Agroecología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Producción de medios biológicos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Manejo integrado de plagas y enfermedades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86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>
                          <a:effectLst/>
                        </a:rPr>
                        <a:t> 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068346" y="192985"/>
            <a:ext cx="896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s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</a:t>
            </a:r>
            <a:r>
              <a:rPr kumimoji="0" lang="en-US" altLang="es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general de </a:t>
            </a:r>
            <a:r>
              <a:rPr kumimoji="0" lang="en-US" altLang="es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</a:t>
            </a:r>
            <a:r>
              <a:rPr kumimoji="0" lang="en-US" altLang="es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kumimoji="0" lang="en-US" altLang="es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maestría</a:t>
            </a:r>
            <a:r>
              <a:rPr kumimoji="0" lang="en-US" altLang="es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s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kumimoji="0" lang="en-US" altLang="es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s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Biotecnología</a:t>
            </a:r>
            <a:r>
              <a:rPr kumimoji="0" lang="en-US" altLang="es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Vegetal</a:t>
            </a:r>
            <a:endParaRPr kumimoji="0" lang="en-US" altLang="es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57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3175"/>
              </p:ext>
            </p:extLst>
          </p:nvPr>
        </p:nvGraphicFramePr>
        <p:xfrm>
          <a:off x="2307102" y="1547447"/>
          <a:ext cx="7174523" cy="140941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36291"/>
                <a:gridCol w="2138232"/>
              </a:tblGrid>
              <a:tr h="39726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Créditos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Créditos totales del Programa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3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Parte </a:t>
                      </a:r>
                      <a:r>
                        <a:rPr lang="en-US" sz="1400" dirty="0" err="1" smtClean="0">
                          <a:effectLst/>
                        </a:rPr>
                        <a:t>académica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 (50%)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3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Preparación</a:t>
                      </a:r>
                      <a:r>
                        <a:rPr lang="en-US" sz="1400" dirty="0" smtClean="0">
                          <a:effectLst/>
                        </a:rPr>
                        <a:t> y </a:t>
                      </a:r>
                      <a:r>
                        <a:rPr lang="en-US" sz="1400" dirty="0" err="1" smtClean="0">
                          <a:effectLst/>
                        </a:rPr>
                        <a:t>defensa</a:t>
                      </a:r>
                      <a:r>
                        <a:rPr lang="en-US" sz="1400" dirty="0" smtClean="0">
                          <a:effectLst/>
                        </a:rPr>
                        <a:t> de la </a:t>
                      </a:r>
                      <a:r>
                        <a:rPr lang="en-US" sz="1400" dirty="0" err="1" smtClean="0">
                          <a:effectLst/>
                        </a:rPr>
                        <a:t>tesis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 (32%)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3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Otros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componentes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investigativos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 (18%)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8973"/>
              </p:ext>
            </p:extLst>
          </p:nvPr>
        </p:nvGraphicFramePr>
        <p:xfrm>
          <a:off x="2307101" y="3153898"/>
          <a:ext cx="7174523" cy="14935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64370"/>
                <a:gridCol w="2110153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Otros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componentes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investigativos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Créditos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Seminario </a:t>
                      </a:r>
                      <a:r>
                        <a:rPr lang="es-US" sz="1400" dirty="0">
                          <a:effectLst/>
                        </a:rPr>
                        <a:t>I. </a:t>
                      </a:r>
                      <a:r>
                        <a:rPr lang="es-US" sz="1400" dirty="0" smtClean="0">
                          <a:effectLst/>
                        </a:rPr>
                        <a:t>Preparación y presentación de el proyecto de tesis 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Seminario </a:t>
                      </a:r>
                      <a:r>
                        <a:rPr lang="es-US" sz="1400" dirty="0">
                          <a:effectLst/>
                        </a:rPr>
                        <a:t>II. </a:t>
                      </a:r>
                      <a:r>
                        <a:rPr lang="es-US" sz="1400" dirty="0" smtClean="0">
                          <a:effectLst/>
                        </a:rPr>
                        <a:t>Preparación y presentación de resultados parciales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Seminario </a:t>
                      </a:r>
                      <a:r>
                        <a:rPr lang="es-US" sz="1400" dirty="0">
                          <a:effectLst/>
                        </a:rPr>
                        <a:t>III. </a:t>
                      </a:r>
                      <a:r>
                        <a:rPr lang="es-US" sz="1400" dirty="0" smtClean="0">
                          <a:effectLst/>
                        </a:rPr>
                        <a:t>Preparación y presentación de resultados finales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Otras actividades no lectivas </a:t>
                      </a:r>
                      <a:r>
                        <a:rPr lang="es-US" sz="1400" dirty="0">
                          <a:effectLst/>
                        </a:rPr>
                        <a:t>(</a:t>
                      </a:r>
                      <a:r>
                        <a:rPr lang="es-US" sz="1400" dirty="0" smtClean="0">
                          <a:effectLst/>
                        </a:rPr>
                        <a:t>Publicaciones y eventos científicos)</a:t>
                      </a:r>
                      <a:r>
                        <a:rPr lang="en-GB" sz="1400" dirty="0" smtClean="0">
                          <a:effectLst/>
                        </a:rPr>
                        <a:t>     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966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67625"/>
              </p:ext>
            </p:extLst>
          </p:nvPr>
        </p:nvGraphicFramePr>
        <p:xfrm>
          <a:off x="1712890" y="2529935"/>
          <a:ext cx="9290026" cy="23453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35009"/>
                <a:gridCol w="895105"/>
                <a:gridCol w="1023234"/>
                <a:gridCol w="1406722"/>
                <a:gridCol w="1406722"/>
                <a:gridCol w="1023234"/>
              </a:tblGrid>
              <a:tr h="21316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Curso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Modulo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Créditos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Tiempo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426324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Presencial</a:t>
                      </a:r>
                      <a:r>
                        <a:rPr lang="en-US" sz="1400" dirty="0" smtClean="0">
                          <a:effectLst/>
                        </a:rPr>
                        <a:t> (Horas </a:t>
                      </a:r>
                      <a:r>
                        <a:rPr lang="en-US" sz="1400" dirty="0" err="1">
                          <a:effectLst/>
                        </a:rPr>
                        <a:t>Sem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Trabajo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independiente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24">
                <a:tc>
                  <a:txBody>
                    <a:bodyPr/>
                    <a:lstStyle/>
                    <a:p>
                      <a:pPr marL="0" marR="0" lvl="0" indent="0" algn="just" defTabSz="9140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effectLst/>
                        </a:rPr>
                        <a:t>Conservación de Recursos </a:t>
                      </a:r>
                      <a:r>
                        <a:rPr lang="es-ES" sz="1400" kern="1200" dirty="0" err="1" smtClean="0">
                          <a:effectLst/>
                        </a:rPr>
                        <a:t>fitogenéticos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III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24h (25%)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72h (75%)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96h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Agroecología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24h (25%)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72h (75%)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96h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</a:rPr>
                        <a:t>Producción de medios biológicos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IV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24h (25%)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72h (75%)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96h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63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effectLst/>
                        </a:rPr>
                        <a:t>Manejo integrado de plagas y enfermedades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24h (25%)</a:t>
                      </a:r>
                      <a:endParaRPr lang="es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72h (75%)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96h</a:t>
                      </a:r>
                      <a:endParaRPr lang="es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05575" y="1555679"/>
            <a:ext cx="8698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Cursos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seleccionados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se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logró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enfatizar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kumimoji="0" lang="en-US" altLang="es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Agrobiodiversidad</a:t>
            </a:r>
            <a:r>
              <a:rPr kumimoji="0" lang="en-US" altLang="es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s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89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76529" y="309093"/>
            <a:ext cx="8796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Aspectos básicos relacionados con la </a:t>
            </a:r>
            <a:r>
              <a:rPr lang="es-ES_tradnl" sz="2400" b="1" dirty="0" err="1" smtClean="0"/>
              <a:t>Agrobiodiversidad</a:t>
            </a:r>
            <a:r>
              <a:rPr lang="es-ES_tradnl" sz="2400" b="1" dirty="0" smtClean="0"/>
              <a:t> que fueron reforzados  </a:t>
            </a:r>
          </a:p>
          <a:p>
            <a:endParaRPr lang="es-ES_tradnl" sz="2400" b="1" dirty="0"/>
          </a:p>
          <a:p>
            <a:endParaRPr lang="es-ES_tradnl" sz="2400" b="1" dirty="0" smtClean="0"/>
          </a:p>
          <a:p>
            <a:r>
              <a:rPr lang="es-ES_tradnl" sz="2400" b="1" dirty="0" smtClean="0"/>
              <a:t>Curso: </a:t>
            </a:r>
            <a:r>
              <a:rPr lang="es-ES" sz="2400" b="1" dirty="0"/>
              <a:t>Conservación de Recursos </a:t>
            </a:r>
            <a:r>
              <a:rPr lang="es-ES" sz="2400" b="1" dirty="0" err="1" smtClean="0"/>
              <a:t>fitogenéticos</a:t>
            </a:r>
            <a:r>
              <a:rPr lang="es-ES" sz="2400" b="1" dirty="0" smtClean="0"/>
              <a:t>/ Modulo III</a:t>
            </a:r>
            <a:endParaRPr lang="es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U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841678" y="2738799"/>
            <a:ext cx="9285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/>
              <a:t>Conceptos generales</a:t>
            </a:r>
            <a:r>
              <a:rPr lang="es-US" dirty="0" smtClean="0"/>
              <a:t>. Concepto </a:t>
            </a:r>
            <a:r>
              <a:rPr lang="es-US" dirty="0" err="1" smtClean="0"/>
              <a:t>agrobiodiversidad</a:t>
            </a:r>
            <a:r>
              <a:rPr lang="es-US" dirty="0" smtClean="0"/>
              <a:t> con enfoque a </a:t>
            </a:r>
            <a:r>
              <a:rPr lang="es-US" dirty="0"/>
              <a:t>la conservación de los recursos </a:t>
            </a:r>
            <a:r>
              <a:rPr lang="es-US" dirty="0" err="1"/>
              <a:t>fitogenéticos</a:t>
            </a:r>
            <a:r>
              <a:rPr lang="es-US" dirty="0" smtClean="0"/>
              <a:t>.</a:t>
            </a:r>
          </a:p>
          <a:p>
            <a:pPr algn="just"/>
            <a:endParaRPr lang="es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 smtClean="0"/>
              <a:t>Introducción al ecosistema de especies nativas e introducidas. Impactos en la </a:t>
            </a:r>
            <a:r>
              <a:rPr lang="es-ES_tradnl" dirty="0" err="1" smtClean="0"/>
              <a:t>agrobiodiversidad</a:t>
            </a:r>
            <a:r>
              <a:rPr lang="es-ES_tradnl" dirty="0" smtClean="0"/>
              <a:t> del ecosistema.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Bancos </a:t>
            </a:r>
            <a:r>
              <a:rPr lang="es-US" dirty="0"/>
              <a:t>de Germoplasma</a:t>
            </a:r>
            <a:r>
              <a:rPr lang="es-US" dirty="0" smtClean="0"/>
              <a:t>. Gestión </a:t>
            </a:r>
            <a:r>
              <a:rPr lang="es-US" dirty="0"/>
              <a:t>de los bancos de germoplasma para la conservación de la biodiversidad de los recursos </a:t>
            </a:r>
            <a:r>
              <a:rPr lang="es-US" dirty="0" err="1"/>
              <a:t>fitogenéticos</a:t>
            </a:r>
            <a:r>
              <a:rPr lang="es-US" dirty="0"/>
              <a:t> en los ecosistemas. Sistemas de conservación </a:t>
            </a:r>
            <a:r>
              <a:rPr lang="es-US" i="1" dirty="0"/>
              <a:t>in vitro</a:t>
            </a:r>
            <a:r>
              <a:rPr lang="es-US" dirty="0"/>
              <a:t>. Estabilidad genética </a:t>
            </a:r>
            <a:r>
              <a:rPr lang="es-US" i="1" dirty="0"/>
              <a:t>in vitro</a:t>
            </a:r>
            <a:r>
              <a:rPr lang="es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856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9865" y="1403798"/>
            <a:ext cx="83455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 smtClean="0"/>
              <a:t>Importancia </a:t>
            </a:r>
            <a:r>
              <a:rPr lang="es-US" sz="2000" dirty="0"/>
              <a:t>de la diversidad biológica en los </a:t>
            </a:r>
            <a:r>
              <a:rPr lang="es-US" sz="2000" dirty="0" err="1"/>
              <a:t>agroecosistemas</a:t>
            </a:r>
            <a:r>
              <a:rPr lang="es-US" sz="2000" dirty="0"/>
              <a:t> y su fortaleza en el manejo integrado de plagas</a:t>
            </a:r>
            <a:r>
              <a:rPr lang="es-US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 smtClean="0"/>
              <a:t>Relaciones </a:t>
            </a:r>
            <a:r>
              <a:rPr lang="es-US" sz="2000" dirty="0"/>
              <a:t>entre las Medidas </a:t>
            </a:r>
            <a:r>
              <a:rPr lang="es-US" sz="2000" dirty="0" err="1"/>
              <a:t>Agrotécnicas</a:t>
            </a:r>
            <a:r>
              <a:rPr lang="es-US" sz="2000" dirty="0"/>
              <a:t> incluidas en el manejo integrado de plagas para incrementar o potenciar la </a:t>
            </a:r>
            <a:r>
              <a:rPr lang="es-US" sz="2000" dirty="0" err="1"/>
              <a:t>agrobiodiversidad</a:t>
            </a:r>
            <a:r>
              <a:rPr lang="es-US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/>
              <a:t>La diversidad biológica como herramienta para el control de la plaga (enemigos naturales, controles biológicos</a:t>
            </a:r>
            <a:r>
              <a:rPr lang="es-US" sz="2000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 err="1"/>
              <a:t>Agrobiodiversidad</a:t>
            </a:r>
            <a:r>
              <a:rPr lang="es-US" sz="2000" dirty="0"/>
              <a:t> como alternativa al </a:t>
            </a:r>
            <a:r>
              <a:rPr lang="es-US" sz="2000" dirty="0" smtClean="0"/>
              <a:t>control </a:t>
            </a:r>
            <a:r>
              <a:rPr lang="es-US" sz="2000" dirty="0"/>
              <a:t>químico en </a:t>
            </a:r>
            <a:r>
              <a:rPr lang="es-US" sz="2000" dirty="0" err="1"/>
              <a:t>agroecosistemas</a:t>
            </a:r>
            <a:r>
              <a:rPr lang="es-US" sz="2000" dirty="0" smtClean="0"/>
              <a:t>. Bases </a:t>
            </a:r>
            <a:r>
              <a:rPr lang="es-US" sz="2000" dirty="0"/>
              <a:t>Ecológicas y Económicas.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 smtClean="0"/>
              <a:t>Aspectos </a:t>
            </a:r>
            <a:r>
              <a:rPr lang="es-US" sz="2000" dirty="0"/>
              <a:t>económicos de la </a:t>
            </a:r>
            <a:r>
              <a:rPr lang="es-US" sz="2000" dirty="0" err="1"/>
              <a:t>agrobiodiversidad</a:t>
            </a:r>
            <a:r>
              <a:rPr lang="es-US" sz="2000" dirty="0"/>
              <a:t> en las prácticas ecológicas.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 smtClean="0"/>
              <a:t>Integración </a:t>
            </a:r>
            <a:r>
              <a:rPr lang="es-US" sz="2000" dirty="0"/>
              <a:t>de prácticas agroecológicas como bases de la </a:t>
            </a:r>
            <a:r>
              <a:rPr lang="es-US" sz="2000" dirty="0" err="1"/>
              <a:t>agrobiodiversidad</a:t>
            </a:r>
            <a:r>
              <a:rPr lang="es-US" sz="2000" dirty="0"/>
              <a:t> en el Manejo Integrado de Plagas en las fases de </a:t>
            </a:r>
            <a:r>
              <a:rPr lang="es-US" sz="2000" dirty="0" err="1" smtClean="0"/>
              <a:t>aclimatización</a:t>
            </a:r>
            <a:r>
              <a:rPr lang="es-US" sz="2000" dirty="0" smtClean="0"/>
              <a:t> </a:t>
            </a:r>
            <a:r>
              <a:rPr lang="es-US" sz="2000" dirty="0"/>
              <a:t>de plantas obtenidas por cultivo </a:t>
            </a:r>
            <a:r>
              <a:rPr lang="es-US" sz="2000" i="1" dirty="0"/>
              <a:t>in vitro</a:t>
            </a:r>
            <a:r>
              <a:rPr lang="es-US" sz="2000" dirty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50016" y="386366"/>
            <a:ext cx="8718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Curso</a:t>
            </a:r>
            <a:r>
              <a:rPr lang="es-ES_tradnl" sz="2400" b="1" dirty="0"/>
              <a:t>: </a:t>
            </a:r>
            <a:r>
              <a:rPr lang="es-ES_tradnl" sz="2400" b="1" dirty="0" smtClean="0"/>
              <a:t>Manejo integrado de plagas y enfermedades</a:t>
            </a:r>
            <a:r>
              <a:rPr lang="es-ES" sz="2400" b="1" dirty="0" smtClean="0"/>
              <a:t>/ </a:t>
            </a:r>
            <a:r>
              <a:rPr lang="es-ES" sz="2400" b="1" dirty="0"/>
              <a:t>Modulo </a:t>
            </a:r>
            <a:r>
              <a:rPr lang="es-ES" sz="2400" b="1" dirty="0" smtClean="0"/>
              <a:t>IV</a:t>
            </a:r>
            <a:endParaRPr lang="es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53214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25014" y="1738647"/>
            <a:ext cx="8577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Impacto </a:t>
            </a:r>
            <a:r>
              <a:rPr lang="es-US" dirty="0"/>
              <a:t>del control biológico en un sistema de agricultura sostenible, la importancia de los enemigos </a:t>
            </a:r>
            <a:r>
              <a:rPr lang="es-US" dirty="0" smtClean="0"/>
              <a:t>naturales en el ecosistema.</a:t>
            </a:r>
            <a:endParaRPr lang="es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Conservación </a:t>
            </a:r>
            <a:r>
              <a:rPr lang="es-US" dirty="0"/>
              <a:t>y mejora de los enemigos naturales</a:t>
            </a:r>
            <a:r>
              <a:rPr lang="es-US" dirty="0" smtClean="0"/>
              <a:t>. </a:t>
            </a:r>
            <a:r>
              <a:rPr lang="es-US" dirty="0"/>
              <a:t>El uso de microorganismos </a:t>
            </a:r>
            <a:r>
              <a:rPr lang="es-US" dirty="0" smtClean="0"/>
              <a:t>como </a:t>
            </a:r>
            <a:r>
              <a:rPr lang="es-US" dirty="0"/>
              <a:t>control biológico.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Microorganismos beneficiosos en </a:t>
            </a:r>
            <a:r>
              <a:rPr lang="es-US" dirty="0"/>
              <a:t>el crecimiento de plantas obtenidas por métodos biotecnológicos.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88654" y="643944"/>
            <a:ext cx="7173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Curso</a:t>
            </a:r>
            <a:r>
              <a:rPr lang="es-ES_tradnl" sz="2400" b="1" dirty="0"/>
              <a:t>: </a:t>
            </a:r>
            <a:r>
              <a:rPr lang="es-ES" sz="2400" b="1" dirty="0" smtClean="0"/>
              <a:t>Producción de medios biológicos/ </a:t>
            </a:r>
            <a:r>
              <a:rPr lang="es-ES" sz="2400" b="1" dirty="0"/>
              <a:t>Modulo </a:t>
            </a:r>
            <a:r>
              <a:rPr lang="es-ES" sz="2400" b="1" dirty="0" smtClean="0"/>
              <a:t>IV</a:t>
            </a:r>
            <a:endParaRPr lang="es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615684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39297" y="1025964"/>
            <a:ext cx="87464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Concepto </a:t>
            </a:r>
            <a:r>
              <a:rPr lang="es-US" dirty="0"/>
              <a:t>de </a:t>
            </a:r>
            <a:r>
              <a:rPr lang="es-US" dirty="0" err="1"/>
              <a:t>Agrobiodiversidad</a:t>
            </a:r>
            <a:r>
              <a:rPr lang="es-US" dirty="0"/>
              <a:t> e impacto, visión general, en la agricultura para alcanzar un nivel sostenible</a:t>
            </a:r>
            <a:r>
              <a:rPr lang="es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 </a:t>
            </a:r>
            <a:r>
              <a:rPr lang="es-US" dirty="0" smtClean="0"/>
              <a:t>Sustancias </a:t>
            </a:r>
            <a:r>
              <a:rPr lang="es-US" dirty="0"/>
              <a:t>estimulantes naturales para alcanzar un buen nivel de rendimiento dentro de los cultivos para una agricultura </a:t>
            </a:r>
            <a:r>
              <a:rPr lang="es-US" dirty="0" smtClean="0"/>
              <a:t>sostenible.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Prácticas alelopáticas agroecológicas.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Principios </a:t>
            </a:r>
            <a:r>
              <a:rPr lang="es-US" dirty="0"/>
              <a:t>agroecológicos para la conservación biológica potencial de los cultivos</a:t>
            </a:r>
            <a:r>
              <a:rPr lang="es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/>
              <a:t>Interpretación de la </a:t>
            </a:r>
            <a:r>
              <a:rPr lang="es-US" dirty="0" err="1"/>
              <a:t>agrobiodiversidad</a:t>
            </a:r>
            <a:r>
              <a:rPr lang="es-US" dirty="0"/>
              <a:t> como fuente de </a:t>
            </a:r>
            <a:r>
              <a:rPr lang="es-US" dirty="0" smtClean="0"/>
              <a:t>conservación. Conservación </a:t>
            </a:r>
            <a:r>
              <a:rPr lang="es-US" dirty="0"/>
              <a:t>del potencial biológico en el </a:t>
            </a:r>
            <a:r>
              <a:rPr lang="es-US" dirty="0" err="1"/>
              <a:t>agroecosistema</a:t>
            </a:r>
            <a:r>
              <a:rPr lang="es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La </a:t>
            </a:r>
            <a:r>
              <a:rPr lang="es-US" dirty="0" err="1"/>
              <a:t>agrobiodiversidad</a:t>
            </a:r>
            <a:r>
              <a:rPr lang="es-US" dirty="0"/>
              <a:t> como base de las prácticas agroecológicas. </a:t>
            </a:r>
            <a:endParaRPr lang="es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dirty="0" smtClean="0"/>
              <a:t>Indicadores </a:t>
            </a:r>
            <a:r>
              <a:rPr lang="es-US" dirty="0"/>
              <a:t>de sostenibilidad y su relación con la </a:t>
            </a:r>
            <a:r>
              <a:rPr lang="es-US" dirty="0" err="1"/>
              <a:t>agrobiodiversidad</a:t>
            </a:r>
            <a:r>
              <a:rPr lang="es-US" dirty="0"/>
              <a:t> para lograr altos niveles de sostenibilidad. Semillas biotecnológicas.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50017" y="386366"/>
            <a:ext cx="6658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Curso</a:t>
            </a:r>
            <a:r>
              <a:rPr lang="es-ES_tradnl" sz="2400" b="1" dirty="0"/>
              <a:t>: </a:t>
            </a:r>
            <a:r>
              <a:rPr lang="es-ES_tradnl" sz="2400" b="1" dirty="0" smtClean="0"/>
              <a:t>Agroecología</a:t>
            </a:r>
            <a:r>
              <a:rPr lang="es-ES" sz="2400" b="1" dirty="0" smtClean="0"/>
              <a:t>/ </a:t>
            </a:r>
            <a:r>
              <a:rPr lang="es-ES" sz="2400" b="1" dirty="0"/>
              <a:t>Modulo </a:t>
            </a:r>
            <a:r>
              <a:rPr lang="es-ES" sz="2400" b="1" dirty="0" smtClean="0"/>
              <a:t>IV</a:t>
            </a:r>
            <a:endParaRPr lang="es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030713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93034" y="209034"/>
            <a:ext cx="91721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Entrenamiento especializado a estudiante de Programa Doctoro Curricular colaborativo en Biotecnología Vegetal en  </a:t>
            </a:r>
            <a:r>
              <a:rPr lang="es-E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Corpoica</a:t>
            </a:r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Colombia – 2015</a:t>
            </a:r>
          </a:p>
          <a:p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b="1" dirty="0" smtClean="0"/>
              <a:t>Aspirante:</a:t>
            </a:r>
            <a:r>
              <a:rPr lang="es-CO" dirty="0" smtClean="0"/>
              <a:t> </a:t>
            </a:r>
            <a:r>
              <a:rPr lang="es-CO" dirty="0" err="1" smtClean="0"/>
              <a:t>Yudith</a:t>
            </a:r>
            <a:r>
              <a:rPr lang="es-CO" dirty="0" smtClean="0"/>
              <a:t> Yanet García Ramírez  de </a:t>
            </a:r>
            <a:r>
              <a:rPr lang="es-CO" b="1" dirty="0" smtClean="0"/>
              <a:t>Universidad Central "Marta Abreu" </a:t>
            </a:r>
            <a:r>
              <a:rPr lang="es-CO" dirty="0" smtClean="0"/>
              <a:t>de Las Villas - Instituto de Biotecnología de las Plantas (Cuba)</a:t>
            </a:r>
          </a:p>
          <a:p>
            <a:r>
              <a:rPr lang="es-CO" b="1" dirty="0" smtClean="0"/>
              <a:t>Fecha : </a:t>
            </a:r>
            <a:r>
              <a:rPr lang="es-CO" dirty="0" smtClean="0"/>
              <a:t>3 al </a:t>
            </a:r>
            <a:r>
              <a:rPr lang="es-CO" b="1" dirty="0" smtClean="0"/>
              <a:t> </a:t>
            </a:r>
            <a:r>
              <a:rPr lang="es-CO" dirty="0" smtClean="0"/>
              <a:t>10 de diciembre de 2015</a:t>
            </a:r>
          </a:p>
          <a:p>
            <a:r>
              <a:rPr lang="es-CO" b="1" dirty="0" smtClean="0"/>
              <a:t>Tutor : Dr. C Gloria Barrera, </a:t>
            </a:r>
            <a:r>
              <a:rPr lang="es-CO" b="1" dirty="0" err="1" smtClean="0"/>
              <a:t>Corpoica</a:t>
            </a:r>
            <a:r>
              <a:rPr lang="es-CO" b="1" dirty="0" smtClean="0"/>
              <a:t>, Colombia</a:t>
            </a:r>
          </a:p>
          <a:p>
            <a:pPr algn="just"/>
            <a:endParaRPr lang="es-CO" b="1" dirty="0" smtClean="0"/>
          </a:p>
          <a:p>
            <a:pPr algn="just"/>
            <a:r>
              <a:rPr lang="es-CO" b="1" dirty="0" smtClean="0"/>
              <a:t>Tema</a:t>
            </a:r>
            <a:r>
              <a:rPr lang="es-CO" b="1" dirty="0" smtClean="0"/>
              <a:t>:</a:t>
            </a:r>
            <a:r>
              <a:rPr lang="es-CO" dirty="0" smtClean="0"/>
              <a:t> </a:t>
            </a:r>
            <a:r>
              <a:rPr lang="es-CO" b="1" dirty="0" smtClean="0"/>
              <a:t>Procesamiento y observación por microscopia electrónica de barrido de muestras foliares de plantas de </a:t>
            </a:r>
            <a:r>
              <a:rPr lang="es-CO" b="1" i="1" dirty="0" err="1" smtClean="0"/>
              <a:t>Bambusa</a:t>
            </a:r>
            <a:r>
              <a:rPr lang="es-CO" b="1" i="1" dirty="0" smtClean="0"/>
              <a:t> </a:t>
            </a:r>
            <a:r>
              <a:rPr lang="es-CO" b="1" i="1" dirty="0" err="1" smtClean="0"/>
              <a:t>vulgaris</a:t>
            </a:r>
            <a:r>
              <a:rPr lang="es-CO" b="1" dirty="0" smtClean="0"/>
              <a:t> </a:t>
            </a:r>
            <a:r>
              <a:rPr lang="es-CO" b="1" dirty="0" err="1" smtClean="0"/>
              <a:t>Schrader</a:t>
            </a:r>
            <a:r>
              <a:rPr lang="es-CO" b="1" dirty="0" smtClean="0"/>
              <a:t> ex </a:t>
            </a:r>
            <a:r>
              <a:rPr lang="es-CO" b="1" dirty="0" err="1" smtClean="0"/>
              <a:t>Wendland</a:t>
            </a:r>
            <a:r>
              <a:rPr lang="es-CO" b="1" dirty="0" smtClean="0"/>
              <a:t> (</a:t>
            </a:r>
            <a:r>
              <a:rPr lang="es-CO" b="1" i="1" dirty="0" err="1" smtClean="0"/>
              <a:t>B.vulgaris</a:t>
            </a:r>
            <a:r>
              <a:rPr lang="es-CO" b="1" dirty="0" smtClean="0"/>
              <a:t>)</a:t>
            </a:r>
          </a:p>
          <a:p>
            <a:pPr algn="just"/>
            <a:endParaRPr lang="es-CO" b="1" dirty="0" smtClean="0"/>
          </a:p>
          <a:p>
            <a:pPr algn="just"/>
            <a:r>
              <a:rPr lang="es-CO" b="1" dirty="0" smtClean="0"/>
              <a:t>Objetivo </a:t>
            </a:r>
            <a:r>
              <a:rPr lang="es-CO" b="1" dirty="0" smtClean="0"/>
              <a:t>del entrenamiento: </a:t>
            </a:r>
            <a:r>
              <a:rPr lang="es-CO" dirty="0" smtClean="0"/>
              <a:t>Caracterizar la anatomía foliar con énfasis en el complejo estomático, para determinar semejanzas o diferencias morfológicas de los estomas de las plantas cultivadas en medios de cultivo líquido estático y en sistema de inmersión temporal con plantas en condiciones </a:t>
            </a:r>
            <a:r>
              <a:rPr lang="es-CO" i="1" dirty="0" smtClean="0"/>
              <a:t>ex vitro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  <a:p>
            <a:pPr algn="just"/>
            <a:r>
              <a:rPr lang="en-US" b="1" dirty="0" err="1" smtClean="0"/>
              <a:t>Título</a:t>
            </a:r>
            <a:r>
              <a:rPr lang="en-US" b="1" dirty="0" smtClean="0"/>
              <a:t> de </a:t>
            </a:r>
            <a:r>
              <a:rPr lang="en-US" b="1" dirty="0" err="1" smtClean="0"/>
              <a:t>Publicación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proceso</a:t>
            </a:r>
            <a:r>
              <a:rPr lang="en-US" b="1" dirty="0" smtClean="0"/>
              <a:t> de </a:t>
            </a:r>
            <a:r>
              <a:rPr lang="en-US" b="1" dirty="0" err="1" smtClean="0"/>
              <a:t>envio</a:t>
            </a:r>
            <a:r>
              <a:rPr lang="en-US" b="1" dirty="0" smtClean="0"/>
              <a:t> a la </a:t>
            </a:r>
            <a:r>
              <a:rPr lang="en-US" b="1" dirty="0" err="1" smtClean="0"/>
              <a:t>revista</a:t>
            </a:r>
            <a:r>
              <a:rPr lang="en-US" b="1" dirty="0" smtClean="0"/>
              <a:t> PCTOC</a:t>
            </a:r>
            <a:r>
              <a:rPr lang="en-US" dirty="0" smtClean="0"/>
              <a:t>: </a:t>
            </a:r>
            <a:r>
              <a:rPr lang="en-US" b="1" dirty="0"/>
              <a:t>Anatomical and physiological parameters of the </a:t>
            </a:r>
            <a:r>
              <a:rPr lang="en-US" b="1" i="1" dirty="0"/>
              <a:t>in vitro</a:t>
            </a:r>
            <a:r>
              <a:rPr lang="en-US" b="1" dirty="0"/>
              <a:t> multiplication of </a:t>
            </a:r>
            <a:r>
              <a:rPr lang="en-US" b="1" i="1" dirty="0" err="1"/>
              <a:t>Bambusa</a:t>
            </a:r>
            <a:r>
              <a:rPr lang="en-US" b="1" i="1" dirty="0"/>
              <a:t> vulgaris</a:t>
            </a:r>
            <a:r>
              <a:rPr lang="en-US" b="1" dirty="0"/>
              <a:t> </a:t>
            </a:r>
            <a:r>
              <a:rPr lang="en-US" b="1" dirty="0" err="1"/>
              <a:t>Schrad</a:t>
            </a:r>
            <a:r>
              <a:rPr lang="en-US" b="1" dirty="0"/>
              <a:t>. Ex </a:t>
            </a:r>
            <a:r>
              <a:rPr lang="en-US" b="1" dirty="0" err="1"/>
              <a:t>Wendl</a:t>
            </a:r>
            <a:r>
              <a:rPr lang="en-US" b="1" dirty="0"/>
              <a:t> in response to different sucrose concentrations </a:t>
            </a:r>
            <a:endParaRPr lang="es-CO" dirty="0" smtClean="0"/>
          </a:p>
          <a:p>
            <a:endParaRPr lang="es-E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97405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2014</Words>
  <Application>Microsoft Office PowerPoint</Application>
  <PresentationFormat>Personalizado</PresentationFormat>
  <Paragraphs>270</Paragraphs>
  <Slides>17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1_Tema de Office</vt:lpstr>
      <vt:lpstr>2_Tema de Office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Tesis defendidas con énfasis en la Agrobiodiversidad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IBP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Idalmis Bermúdez Caraballoso</dc:creator>
  <cp:lastModifiedBy>Idalmis Bermúdez Caraballoso</cp:lastModifiedBy>
  <cp:revision>37</cp:revision>
  <dcterms:created xsi:type="dcterms:W3CDTF">2017-02-16T19:32:20Z</dcterms:created>
  <dcterms:modified xsi:type="dcterms:W3CDTF">2017-03-07T01:51:37Z</dcterms:modified>
</cp:coreProperties>
</file>