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19"/>
  </p:notesMasterIdLst>
  <p:sldIdLst>
    <p:sldId id="346" r:id="rId2"/>
    <p:sldId id="358" r:id="rId3"/>
    <p:sldId id="369" r:id="rId4"/>
    <p:sldId id="345" r:id="rId5"/>
    <p:sldId id="351" r:id="rId6"/>
    <p:sldId id="352" r:id="rId7"/>
    <p:sldId id="372" r:id="rId8"/>
    <p:sldId id="353" r:id="rId9"/>
    <p:sldId id="370" r:id="rId10"/>
    <p:sldId id="354" r:id="rId11"/>
    <p:sldId id="371" r:id="rId12"/>
    <p:sldId id="364" r:id="rId13"/>
    <p:sldId id="373" r:id="rId14"/>
    <p:sldId id="356" r:id="rId15"/>
    <p:sldId id="366" r:id="rId16"/>
    <p:sldId id="367" r:id="rId17"/>
    <p:sldId id="368" r:id="rId18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0000"/>
    <a:srgbClr val="FFCC00"/>
    <a:srgbClr val="A4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28" autoAdjust="0"/>
  </p:normalViewPr>
  <p:slideViewPr>
    <p:cSldViewPr>
      <p:cViewPr varScale="1">
        <p:scale>
          <a:sx n="69" d="100"/>
          <a:sy n="69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NI" noProof="0" smtClean="0"/>
              <a:t>Haga clic para modificar el estilo de texto del patrón</a:t>
            </a:r>
          </a:p>
          <a:p>
            <a:pPr lvl="1"/>
            <a:r>
              <a:rPr lang="es-ES" altLang="es-NI" noProof="0" smtClean="0"/>
              <a:t>Segundo nivel</a:t>
            </a:r>
          </a:p>
          <a:p>
            <a:pPr lvl="2"/>
            <a:r>
              <a:rPr lang="es-ES" altLang="es-NI" noProof="0" smtClean="0"/>
              <a:t>Tercer nivel</a:t>
            </a:r>
          </a:p>
          <a:p>
            <a:pPr lvl="3"/>
            <a:r>
              <a:rPr lang="es-ES" altLang="es-NI" noProof="0" smtClean="0"/>
              <a:t>Cuarto nivel</a:t>
            </a:r>
          </a:p>
          <a:p>
            <a:pPr lvl="4"/>
            <a:r>
              <a:rPr lang="es-ES" altLang="es-NI" noProof="0" smtClean="0"/>
              <a:t>Quinto nivel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898F5C-2B04-4977-89DA-881418ABB74E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14102348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NI" altLang="es-NI" smtClean="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DCF27A-0E5B-4CB5-8188-01870AB1EC38}" type="slidenum">
              <a:rPr lang="es-NI" altLang="es-NI" smtClean="0"/>
              <a:pPr>
                <a:spcBef>
                  <a:spcPct val="0"/>
                </a:spcBef>
              </a:pPr>
              <a:t>3</a:t>
            </a:fld>
            <a:endParaRPr lang="es-NI" altLang="es-NI" smtClean="0"/>
          </a:p>
        </p:txBody>
      </p:sp>
    </p:spTree>
    <p:extLst>
      <p:ext uri="{BB962C8B-B14F-4D97-AF65-F5344CB8AC3E}">
        <p14:creationId xmlns:p14="http://schemas.microsoft.com/office/powerpoint/2010/main" val="295833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F5778-AD01-4B78-BFBE-BD40F4357CEA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58229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66651-2BFE-4FE7-B5AE-3DB0A26C8791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3176064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3BEA1-ECE3-4346-8353-1ED5CC31C2EF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3831091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3B073-90BA-4DCC-AC68-9FDD919138C8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2558567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34E79-C096-483E-8F6A-2B8A686455CB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2236405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236B9-72DD-4E5B-BBD9-429C23763B38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2504520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01633-65FA-4D28-931A-B341F77A5475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1443162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C353C-E14D-4AE8-8331-AAB4C034AE3E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1836789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1C4C6-A0CF-42E0-B8E1-A544D206E9B2}" type="datetimeFigureOut">
              <a:rPr lang="es-ES"/>
              <a:pPr>
                <a:defRPr/>
              </a:pPr>
              <a:t>06/03/2017</a:t>
            </a:fld>
            <a:endParaRPr lang="es-NI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NI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D36C1-AC82-4CFD-A3C8-982E61153E8A}" type="slidenum">
              <a:rPr lang="es-NI" altLang="es-NI"/>
              <a:pPr>
                <a:defRPr/>
              </a:pPr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1476910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BDFC4-20EC-4EF6-9790-32908CB3EFB9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33221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27973-59EA-4D36-B6C9-F901BA40BB41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3452128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68550-24F4-4EDD-AC42-00B08343B7DE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3337762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45A73-26BB-4173-A33B-69212703EFF0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2265216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49271-ACC3-4FC3-9A25-840380304DA7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1699854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B810E-00C7-411E-9C61-A857A1E561B9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489527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D5DFD-2570-43EB-9017-C86238F8B21F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101089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D62F4-D675-4AEF-8FD6-19D75441C51D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  <p:extLst>
      <p:ext uri="{BB962C8B-B14F-4D97-AF65-F5344CB8AC3E}">
        <p14:creationId xmlns:p14="http://schemas.microsoft.com/office/powerpoint/2010/main" val="235854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título del patrón</a:t>
            </a:r>
            <a:endParaRPr lang="en-US" altLang="es-CO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texto del patrón</a:t>
            </a:r>
          </a:p>
          <a:p>
            <a:pPr lvl="1"/>
            <a:r>
              <a:rPr lang="es-ES" altLang="es-CO" smtClean="0"/>
              <a:t>Segundo nivel</a:t>
            </a:r>
          </a:p>
          <a:p>
            <a:pPr lvl="2"/>
            <a:r>
              <a:rPr lang="es-ES" altLang="es-CO" smtClean="0"/>
              <a:t>Tercer nivel</a:t>
            </a:r>
          </a:p>
          <a:p>
            <a:pPr lvl="3"/>
            <a:r>
              <a:rPr lang="es-ES" altLang="es-CO" smtClean="0"/>
              <a:t>Cuarto nivel</a:t>
            </a:r>
          </a:p>
          <a:p>
            <a:pPr lvl="4"/>
            <a:r>
              <a:rPr lang="es-ES" altLang="es-CO" smtClean="0"/>
              <a:t>Quinto nivel</a:t>
            </a:r>
            <a:endParaRPr lang="en-US" altLang="es-CO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 alt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7E9B440-F426-4AED-A4BA-A0B8C8F234C8}" type="slidenum">
              <a:rPr lang="es-ES" altLang="es-NI"/>
              <a:pPr>
                <a:defRPr/>
              </a:pPr>
              <a:t>‹Nº›</a:t>
            </a:fld>
            <a:endParaRPr lang="es-ES" altLang="es-N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31" r:id="rId11"/>
    <p:sldLayoutId id="2147484126" r:id="rId12"/>
    <p:sldLayoutId id="2147484132" r:id="rId13"/>
    <p:sldLayoutId id="2147484127" r:id="rId14"/>
    <p:sldLayoutId id="2147484128" r:id="rId15"/>
    <p:sldLayoutId id="2147484129" r:id="rId16"/>
    <p:sldLayoutId id="2147484133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24165" y="2204864"/>
            <a:ext cx="7084139" cy="3095625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es-NI" b="1" dirty="0" err="1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Workshop</a:t>
            </a:r>
            <a:r>
              <a:rPr lang="es-ES" altLang="es-NI" b="1" dirty="0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EDUNABIO</a:t>
            </a:r>
            <a:br>
              <a:rPr lang="es-ES" altLang="es-NI" b="1" dirty="0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altLang="es-NI" b="1" dirty="0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s-ES" altLang="es-NI" b="1" dirty="0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altLang="es-NI" sz="3600" b="1" dirty="0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Resumen de resultados y proyecciones</a:t>
            </a:r>
            <a:br>
              <a:rPr lang="es-ES" altLang="es-NI" sz="3600" b="1" dirty="0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altLang="es-NI" sz="2600" b="1" dirty="0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Universidad Nacional Agraria, Nicaragua</a:t>
            </a:r>
            <a:br>
              <a:rPr lang="es-ES" altLang="es-NI" sz="2600" b="1" dirty="0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altLang="es-NI" sz="2600" b="1" dirty="0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Argentina, Marzo 2017</a:t>
            </a:r>
          </a:p>
        </p:txBody>
      </p:sp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0" y="5734492"/>
            <a:ext cx="4665663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NI" sz="1000" b="1" dirty="0" smtClean="0">
                <a:solidFill>
                  <a:schemeClr val="tx1"/>
                </a:solidFill>
                <a:latin typeface="Courier"/>
              </a:rPr>
              <a:t>Jael Cruz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NI" sz="1000" b="1" dirty="0" smtClean="0">
                <a:solidFill>
                  <a:schemeClr val="tx1"/>
                </a:solidFill>
                <a:latin typeface="Courier"/>
              </a:rPr>
              <a:t>Francisca Mejía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NI" sz="1000" b="1" dirty="0" smtClean="0">
                <a:solidFill>
                  <a:schemeClr val="tx1"/>
                </a:solidFill>
                <a:latin typeface="Courier"/>
              </a:rPr>
              <a:t>Carolina Vega-</a:t>
            </a:r>
            <a:r>
              <a:rPr lang="es-ES" altLang="es-NI" sz="1000" b="1" dirty="0" err="1" smtClean="0">
                <a:solidFill>
                  <a:schemeClr val="tx1"/>
                </a:solidFill>
                <a:latin typeface="Courier"/>
              </a:rPr>
              <a:t>Jarquín</a:t>
            </a:r>
            <a:r>
              <a:rPr lang="es-ES" altLang="es-NI" sz="1000" b="1" i="1" dirty="0" smtClean="0">
                <a:solidFill>
                  <a:schemeClr val="tx1"/>
                </a:solidFill>
                <a:latin typeface="Courier"/>
              </a:rPr>
              <a:t>(carolina.vega@ci.una.edu.ni</a:t>
            </a:r>
            <a:r>
              <a:rPr lang="es-ES" altLang="es-NI" sz="1000" b="1" i="1" dirty="0">
                <a:solidFill>
                  <a:schemeClr val="tx1"/>
                </a:solidFill>
                <a:latin typeface="Courier"/>
              </a:rPr>
              <a:t>)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NI" sz="1000" b="1" i="1" dirty="0">
                <a:solidFill>
                  <a:schemeClr val="tx1"/>
                </a:solidFill>
                <a:latin typeface="Courier"/>
              </a:rPr>
              <a:t>Departamento de Producción Vegetal, FAGRO- UNA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8" t="13153" r="13188" b="24589"/>
          <a:stretch/>
        </p:blipFill>
        <p:spPr>
          <a:xfrm>
            <a:off x="755576" y="188640"/>
            <a:ext cx="2647797" cy="15822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>
          <a:xfrm>
            <a:off x="215516" y="260648"/>
            <a:ext cx="8712969" cy="936625"/>
          </a:xfrm>
        </p:spPr>
        <p:txBody>
          <a:bodyPr/>
          <a:lstStyle/>
          <a:p>
            <a:pPr eaLnBrk="1" hangingPunct="1">
              <a:defRPr/>
            </a:pPr>
            <a:r>
              <a:rPr lang="es-NI" altLang="es-NI" b="1" dirty="0" smtClean="0">
                <a:solidFill>
                  <a:schemeClr val="accent5">
                    <a:lumMod val="75000"/>
                  </a:schemeClr>
                </a:solidFill>
                <a:cs typeface="Courier New" pitchFamily="49" charset="0"/>
              </a:rPr>
              <a:t>*</a:t>
            </a:r>
            <a:r>
              <a:rPr lang="es-NI" altLang="es-NI" b="1" dirty="0" smtClean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 futuro …Proyectos conjuntos</a:t>
            </a:r>
          </a:p>
        </p:txBody>
      </p:sp>
      <p:sp>
        <p:nvSpPr>
          <p:cNvPr id="15363" name="2 Marcador de contenido"/>
          <p:cNvSpPr>
            <a:spLocks noGrp="1"/>
          </p:cNvSpPr>
          <p:nvPr>
            <p:ph idx="1"/>
          </p:nvPr>
        </p:nvSpPr>
        <p:spPr>
          <a:xfrm>
            <a:off x="107505" y="1368152"/>
            <a:ext cx="8928992" cy="55172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just" eaLnBrk="1" hangingPunct="1">
              <a:buClr>
                <a:srgbClr val="90C226"/>
              </a:buClr>
              <a:buNone/>
              <a:defRPr/>
            </a:pPr>
            <a:r>
              <a:rPr lang="es-NI" altLang="es-NI" sz="2600" dirty="0" smtClean="0">
                <a:latin typeface="Courier"/>
                <a:cs typeface="Courier New" pitchFamily="49" charset="0"/>
              </a:rPr>
              <a:t>Como </a:t>
            </a:r>
            <a:r>
              <a:rPr lang="es-NI" altLang="es-NI" sz="2600" dirty="0">
                <a:latin typeface="Courier"/>
                <a:cs typeface="Courier New" pitchFamily="49" charset="0"/>
              </a:rPr>
              <a:t>continuidad a línea “Biodiversidad microbiana para el manejo agroecológico de </a:t>
            </a:r>
            <a:r>
              <a:rPr lang="es-NI" altLang="es-NI" sz="2600" dirty="0" err="1">
                <a:latin typeface="Courier"/>
                <a:cs typeface="Courier New" pitchFamily="49" charset="0"/>
              </a:rPr>
              <a:t>SAFs</a:t>
            </a:r>
            <a:r>
              <a:rPr lang="es-NI" altLang="es-NI" sz="2600" dirty="0">
                <a:latin typeface="Courier"/>
                <a:cs typeface="Courier New" pitchFamily="49" charset="0"/>
              </a:rPr>
              <a:t> con cacao”. </a:t>
            </a:r>
            <a:endParaRPr lang="es-NI" altLang="es-NI" sz="2600" dirty="0" smtClean="0">
              <a:latin typeface="Courier"/>
              <a:cs typeface="Courier New" pitchFamily="49" charset="0"/>
            </a:endParaRPr>
          </a:p>
          <a:p>
            <a:pPr marL="0" indent="0" eaLnBrk="1" hangingPunct="1">
              <a:buClr>
                <a:srgbClr val="90C226"/>
              </a:buClr>
              <a:buNone/>
              <a:defRPr/>
            </a:pPr>
            <a:endParaRPr lang="es-NI" altLang="es-NI" sz="2600" dirty="0">
              <a:latin typeface="Courier"/>
              <a:cs typeface="Courier New" pitchFamily="49" charset="0"/>
            </a:endParaRPr>
          </a:p>
          <a:p>
            <a:pPr lvl="0" algn="just" eaLnBrk="1" hangingPunct="1">
              <a:buClr>
                <a:srgbClr val="90C226"/>
              </a:buClr>
              <a:defRPr/>
            </a:pPr>
            <a:r>
              <a:rPr lang="es-NI" altLang="es-NI" sz="2600" dirty="0" smtClean="0">
                <a:latin typeface="Courier"/>
                <a:cs typeface="Courier New" pitchFamily="49" charset="0"/>
              </a:rPr>
              <a:t>Obtención</a:t>
            </a:r>
            <a:r>
              <a:rPr lang="es-NI" altLang="es-NI" sz="2600" dirty="0">
                <a:latin typeface="Courier"/>
                <a:cs typeface="Courier New" pitchFamily="49" charset="0"/>
              </a:rPr>
              <a:t>, identificación y uso de metabolitos secundarios de plantas y microorganismos con aplicación agropecuaria e </a:t>
            </a:r>
            <a:r>
              <a:rPr lang="es-NI" altLang="es-NI" sz="2600" dirty="0" smtClean="0">
                <a:latin typeface="Courier"/>
                <a:cs typeface="Courier New" pitchFamily="49" charset="0"/>
              </a:rPr>
              <a:t>industrial. </a:t>
            </a:r>
          </a:p>
          <a:p>
            <a:pPr lvl="0" algn="just" eaLnBrk="1" hangingPunct="1">
              <a:buClr>
                <a:srgbClr val="90C226"/>
              </a:buClr>
              <a:defRPr/>
            </a:pPr>
            <a:endParaRPr lang="es-NI" altLang="es-NI" sz="2600" dirty="0" smtClean="0">
              <a:latin typeface="Courier"/>
              <a:cs typeface="Courier New" pitchFamily="49" charset="0"/>
            </a:endParaRPr>
          </a:p>
          <a:p>
            <a:pPr eaLnBrk="1" hangingPunct="1">
              <a:defRPr/>
            </a:pPr>
            <a:r>
              <a:rPr lang="es-NI" altLang="es-NI" sz="2600" dirty="0" err="1">
                <a:latin typeface="Courier"/>
                <a:cs typeface="Courier New" pitchFamily="49" charset="0"/>
              </a:rPr>
              <a:t>Bioinsumos</a:t>
            </a:r>
            <a:r>
              <a:rPr lang="es-NI" altLang="es-NI" sz="2600" dirty="0">
                <a:latin typeface="Courier"/>
                <a:cs typeface="Courier New" pitchFamily="49" charset="0"/>
              </a:rPr>
              <a:t> y su escalamiento: UNA inicia Plan para el Fomento y desarrollo de la línea de </a:t>
            </a:r>
            <a:r>
              <a:rPr lang="es-NI" altLang="es-NI" sz="2600" dirty="0" err="1" smtClean="0">
                <a:latin typeface="Courier"/>
                <a:cs typeface="Courier New" pitchFamily="49" charset="0"/>
              </a:rPr>
              <a:t>bioinsumos</a:t>
            </a:r>
            <a:r>
              <a:rPr lang="es-NI" altLang="es-NI" sz="2600" dirty="0" smtClean="0">
                <a:latin typeface="Courier"/>
                <a:cs typeface="Courier New" pitchFamily="49" charset="0"/>
              </a:rPr>
              <a:t>.</a:t>
            </a:r>
          </a:p>
          <a:p>
            <a:pPr marL="0" indent="0" eaLnBrk="1" hangingPunct="1">
              <a:buNone/>
              <a:defRPr/>
            </a:pPr>
            <a:endParaRPr lang="es-NI" altLang="es-NI" sz="2600" dirty="0">
              <a:latin typeface="+mj-lt"/>
              <a:cs typeface="Courier New" pitchFamily="49" charset="0"/>
            </a:endParaRPr>
          </a:p>
          <a:p>
            <a:pPr eaLnBrk="1" hangingPunct="1">
              <a:defRPr/>
            </a:pPr>
            <a:endParaRPr lang="es-NI" altLang="es-NI" sz="2600" dirty="0" smtClean="0">
              <a:latin typeface="+mj-lt"/>
              <a:cs typeface="Courier New" pitchFamily="49" charset="0"/>
            </a:endParaRP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es-NI" altLang="es-NI" sz="2600" dirty="0">
              <a:latin typeface="+mj-lt"/>
              <a:cs typeface="Courier New" pitchFamily="49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s-NI" altLang="es-NI" sz="2400" dirty="0" smtClean="0">
              <a:latin typeface="Courier"/>
            </a:endParaRPr>
          </a:p>
          <a:p>
            <a:pPr marL="0" indent="0" eaLnBrk="1" hangingPunct="1">
              <a:buFontTx/>
              <a:buNone/>
              <a:defRPr/>
            </a:pPr>
            <a:endParaRPr lang="es-NI" altLang="es-NI" sz="2400" dirty="0">
              <a:latin typeface="Courier"/>
            </a:endParaRPr>
          </a:p>
          <a:p>
            <a:pPr marL="0" indent="0" eaLnBrk="1" hangingPunct="1">
              <a:buFontTx/>
              <a:buNone/>
              <a:defRPr/>
            </a:pPr>
            <a:endParaRPr lang="es-NI" altLang="es-NI" sz="2400" dirty="0" smtClean="0">
              <a:latin typeface="Courier"/>
            </a:endParaRPr>
          </a:p>
          <a:p>
            <a:pPr eaLnBrk="1" hangingPunct="1">
              <a:defRPr/>
            </a:pPr>
            <a:endParaRPr lang="es-NI" altLang="es-NI" sz="2400" b="1" dirty="0" smtClean="0">
              <a:latin typeface="Courier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770712" cy="1320800"/>
          </a:xfrm>
        </p:spPr>
        <p:txBody>
          <a:bodyPr/>
          <a:lstStyle/>
          <a:p>
            <a:pPr algn="ctr"/>
            <a:r>
              <a:rPr lang="es-NI" sz="4000" b="1" dirty="0">
                <a:solidFill>
                  <a:srgbClr val="8B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 futuro …Proyectos conjuntos de I&amp;D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2348880"/>
            <a:ext cx="7056784" cy="3881437"/>
          </a:xfrm>
        </p:spPr>
        <p:txBody>
          <a:bodyPr/>
          <a:lstStyle/>
          <a:p>
            <a:pPr algn="just"/>
            <a:r>
              <a:rPr lang="es-NI" sz="2800" b="1" dirty="0">
                <a:latin typeface="Courier"/>
              </a:rPr>
              <a:t>Existen posibilidades </a:t>
            </a:r>
            <a:r>
              <a:rPr lang="es-NI" sz="2800" b="1" dirty="0" smtClean="0">
                <a:latin typeface="Courier"/>
              </a:rPr>
              <a:t>para: </a:t>
            </a:r>
            <a:r>
              <a:rPr lang="es-NI" sz="2800" b="1" dirty="0" smtClean="0">
                <a:latin typeface="Courier"/>
              </a:rPr>
              <a:t>Intercambio de experiencias en </a:t>
            </a:r>
            <a:r>
              <a:rPr lang="es-NI" sz="2800" b="1" dirty="0">
                <a:latin typeface="Courier"/>
              </a:rPr>
              <a:t>temas de Agroecología y </a:t>
            </a:r>
            <a:r>
              <a:rPr lang="es-NI" sz="2800" b="1" dirty="0" err="1">
                <a:latin typeface="Courier"/>
              </a:rPr>
              <a:t>EaD</a:t>
            </a:r>
            <a:r>
              <a:rPr lang="es-NI" sz="2800" b="1" dirty="0" smtClean="0">
                <a:latin typeface="Courier"/>
              </a:rPr>
              <a:t>?.</a:t>
            </a:r>
          </a:p>
          <a:p>
            <a:pPr algn="just"/>
            <a:endParaRPr lang="es-NI" sz="2800" b="1" dirty="0" smtClean="0">
              <a:latin typeface="Courier"/>
            </a:endParaRPr>
          </a:p>
          <a:p>
            <a:pPr algn="just"/>
            <a:r>
              <a:rPr lang="es-NI" sz="2800" b="1" dirty="0" smtClean="0">
                <a:latin typeface="Courier"/>
              </a:rPr>
              <a:t> </a:t>
            </a:r>
            <a:r>
              <a:rPr lang="es-NI" sz="2800" b="1" dirty="0">
                <a:latin typeface="Courier"/>
              </a:rPr>
              <a:t>¿Proyecto para el “Desarrollo del Trópico seco en Nicaragua?</a:t>
            </a:r>
          </a:p>
          <a:p>
            <a:endParaRPr lang="es-NI" sz="2800" b="1" dirty="0">
              <a:latin typeface="Courier"/>
            </a:endParaRPr>
          </a:p>
          <a:p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9278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6" y="0"/>
            <a:ext cx="9147676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577960" y="5373216"/>
            <a:ext cx="7988084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6600" b="1" dirty="0" smtClean="0">
                <a:ln w="11430">
                  <a:solidFill>
                    <a:sysClr val="windowText" lastClr="000000"/>
                  </a:solidFill>
                  <a:prstDash val="sysDot"/>
                </a:ln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Muchas          Gracias</a:t>
            </a:r>
            <a:endParaRPr lang="es-ES" sz="6600" b="1" dirty="0">
              <a:ln w="11430">
                <a:solidFill>
                  <a:sysClr val="windowText" lastClr="000000"/>
                </a:solidFill>
                <a:prstDash val="sysDot"/>
              </a:ln>
              <a:solidFill>
                <a:srgbClr val="FFC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87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O" altLang="es-CO" smtClean="0"/>
          </a:p>
        </p:txBody>
      </p:sp>
      <p:pic>
        <p:nvPicPr>
          <p:cNvPr id="20484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39248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39" y="332656"/>
            <a:ext cx="4445057" cy="619268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b="3800"/>
          <a:stretch/>
        </p:blipFill>
        <p:spPr>
          <a:xfrm>
            <a:off x="0" y="0"/>
            <a:ext cx="914400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99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>
          <a:xfrm>
            <a:off x="1042988" y="333375"/>
            <a:ext cx="7129462" cy="10080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NI" sz="4000" smtClean="0"/>
              <a:t/>
            </a:r>
            <a:br>
              <a:rPr lang="es-ES" altLang="es-NI" sz="4000" smtClean="0"/>
            </a:br>
            <a:endParaRPr lang="es-ES" altLang="es-NI" sz="4000" smtClean="0"/>
          </a:p>
        </p:txBody>
      </p:sp>
      <p:sp>
        <p:nvSpPr>
          <p:cNvPr id="11267" name="Rectángulo 2"/>
          <p:cNvSpPr>
            <a:spLocks noChangeArrowheads="1"/>
          </p:cNvSpPr>
          <p:nvPr/>
        </p:nvSpPr>
        <p:spPr bwMode="auto">
          <a:xfrm>
            <a:off x="6007100" y="503238"/>
            <a:ext cx="2651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dirty="0">
                <a:solidFill>
                  <a:schemeClr val="tx1"/>
                </a:solidFill>
                <a:latin typeface="Times New Roman" panose="02020603050405020304" pitchFamily="18" charset="0"/>
              </a:rPr>
              <a:t>***Etnoecología, 4 </a:t>
            </a:r>
          </a:p>
        </p:txBody>
      </p:sp>
      <p:sp>
        <p:nvSpPr>
          <p:cNvPr id="11268" name="2 Rectángulo"/>
          <p:cNvSpPr>
            <a:spLocks noChangeArrowheads="1"/>
          </p:cNvSpPr>
          <p:nvPr/>
        </p:nvSpPr>
        <p:spPr bwMode="auto">
          <a:xfrm>
            <a:off x="134938" y="34925"/>
            <a:ext cx="900906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3200" b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 2016: </a:t>
            </a:r>
            <a:r>
              <a:rPr lang="es-NI" altLang="es-NI" sz="2800" b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 Desarrollo de módulo(Maestría en AGR-DS):</a:t>
            </a:r>
          </a:p>
        </p:txBody>
      </p:sp>
      <p:sp>
        <p:nvSpPr>
          <p:cNvPr id="11269" name="Rectángulo 4"/>
          <p:cNvSpPr>
            <a:spLocks noChangeArrowheads="1"/>
          </p:cNvSpPr>
          <p:nvPr/>
        </p:nvSpPr>
        <p:spPr bwMode="auto">
          <a:xfrm>
            <a:off x="120650" y="1135063"/>
            <a:ext cx="8915400" cy="5662612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buClr>
                <a:srgbClr val="90C226"/>
              </a:buClr>
              <a:buFontTx/>
              <a:buNone/>
            </a:pPr>
            <a:r>
              <a:rPr lang="es-ES_tradnl" altLang="es-CO" dirty="0">
                <a:latin typeface="Calibri Light" panose="020F0302020204030204" pitchFamily="34" charset="0"/>
              </a:rPr>
              <a:t>Diferentes perspectivas del universo (</a:t>
            </a:r>
            <a:r>
              <a:rPr lang="es-ES_tradnl" altLang="es-CO" dirty="0" err="1">
                <a:latin typeface="Calibri Light" panose="020F0302020204030204" pitchFamily="34" charset="0"/>
              </a:rPr>
              <a:t>Integralismo</a:t>
            </a:r>
            <a:r>
              <a:rPr lang="es-ES_tradnl" altLang="es-CO" dirty="0">
                <a:latin typeface="Calibri Light" panose="020F0302020204030204" pitchFamily="34" charset="0"/>
              </a:rPr>
              <a:t>/Dualismo). </a:t>
            </a:r>
            <a:endParaRPr lang="es-NI" altLang="es-CO" dirty="0">
              <a:latin typeface="Calibri Light" panose="020F0302020204030204" pitchFamily="34" charset="0"/>
            </a:endParaRPr>
          </a:p>
          <a:p>
            <a:pPr lvl="1" algn="just" eaLnBrk="1" hangingPunct="1">
              <a:buClr>
                <a:srgbClr val="90C226"/>
              </a:buClr>
              <a:buFontTx/>
              <a:buNone/>
            </a:pPr>
            <a:r>
              <a:rPr lang="es-ES_tradnl" altLang="es-CO" sz="2400" dirty="0">
                <a:latin typeface="Calibri Light" panose="020F0302020204030204" pitchFamily="34" charset="0"/>
              </a:rPr>
              <a:t>La mitología y la interacción ambiental.</a:t>
            </a:r>
            <a:endParaRPr lang="es-NI" altLang="es-CO" sz="2400" dirty="0">
              <a:latin typeface="Calibri Light" panose="020F0302020204030204" pitchFamily="34" charset="0"/>
            </a:endParaRPr>
          </a:p>
          <a:p>
            <a:pPr lvl="1" algn="just" eaLnBrk="1" hangingPunct="1">
              <a:buClr>
                <a:srgbClr val="90C226"/>
              </a:buClr>
              <a:buFontTx/>
              <a:buNone/>
            </a:pPr>
            <a:r>
              <a:rPr lang="es-ES_tradnl" altLang="es-CO" sz="2400" dirty="0">
                <a:latin typeface="Calibri Light" panose="020F0302020204030204" pitchFamily="34" charset="0"/>
              </a:rPr>
              <a:t>Aspectos </a:t>
            </a:r>
            <a:r>
              <a:rPr lang="es-ES_tradnl" altLang="es-CO" sz="2400" dirty="0" err="1">
                <a:latin typeface="Calibri Light" panose="020F0302020204030204" pitchFamily="34" charset="0"/>
              </a:rPr>
              <a:t>etno</a:t>
            </a:r>
            <a:r>
              <a:rPr lang="es-ES_tradnl" altLang="es-CO" sz="2400" dirty="0">
                <a:latin typeface="Calibri Light" panose="020F0302020204030204" pitchFamily="34" charset="0"/>
              </a:rPr>
              <a:t>-religiosos y la cosmología</a:t>
            </a:r>
            <a:endParaRPr lang="es-NI" altLang="es-CO" sz="2400" dirty="0">
              <a:latin typeface="Calibri Light" panose="020F0302020204030204" pitchFamily="34" charset="0"/>
            </a:endParaRPr>
          </a:p>
          <a:p>
            <a:pPr algn="just" eaLnBrk="1" hangingPunct="1">
              <a:buClr>
                <a:srgbClr val="90C226"/>
              </a:buClr>
              <a:buFontTx/>
              <a:buNone/>
            </a:pPr>
            <a:r>
              <a:rPr lang="es-ES_tradnl" altLang="es-CO" dirty="0">
                <a:latin typeface="Calibri Light" panose="020F0302020204030204" pitchFamily="34" charset="0"/>
              </a:rPr>
              <a:t>Sistemas tradicionales de manejo de la tierra y los recursos. Sistemas de conocimiento local: apropiación y transmisión de los recursos botánicos y veterinarios</a:t>
            </a:r>
            <a:endParaRPr lang="es-NI" altLang="es-CO" dirty="0">
              <a:latin typeface="Calibri Light" panose="020F0302020204030204" pitchFamily="34" charset="0"/>
            </a:endParaRPr>
          </a:p>
          <a:p>
            <a:pPr algn="just" eaLnBrk="1" hangingPunct="1">
              <a:buClr>
                <a:srgbClr val="90C226"/>
              </a:buClr>
              <a:buFontTx/>
              <a:buNone/>
            </a:pPr>
            <a:r>
              <a:rPr lang="es-ES_tradnl" altLang="es-CO" dirty="0">
                <a:latin typeface="Calibri Light" panose="020F0302020204030204" pitchFamily="34" charset="0"/>
              </a:rPr>
              <a:t>Etnobotánica y </a:t>
            </a:r>
            <a:r>
              <a:rPr lang="es-ES_tradnl" altLang="es-CO" dirty="0" err="1">
                <a:latin typeface="Calibri Light" panose="020F0302020204030204" pitchFamily="34" charset="0"/>
              </a:rPr>
              <a:t>etnoveterinaria</a:t>
            </a:r>
            <a:r>
              <a:rPr lang="es-ES_tradnl" altLang="es-CO" dirty="0">
                <a:latin typeface="Calibri Light" panose="020F0302020204030204" pitchFamily="34" charset="0"/>
              </a:rPr>
              <a:t>. Factores culturales, el reconocimiento, el aprovechamiento, la domesticación y clasificaciones utilitarias</a:t>
            </a:r>
            <a:endParaRPr lang="es-NI" altLang="es-CO" dirty="0">
              <a:latin typeface="Calibri Light" panose="020F0302020204030204" pitchFamily="34" charset="0"/>
            </a:endParaRPr>
          </a:p>
          <a:p>
            <a:pPr lvl="1" algn="just" eaLnBrk="1" hangingPunct="1">
              <a:buClr>
                <a:srgbClr val="90C226"/>
              </a:buClr>
              <a:buFontTx/>
              <a:buNone/>
            </a:pPr>
            <a:r>
              <a:rPr lang="es-ES_tradnl" altLang="es-CO" sz="2400" dirty="0">
                <a:latin typeface="Calibri Light" panose="020F0302020204030204" pitchFamily="34" charset="0"/>
              </a:rPr>
              <a:t>Medicina biológica (Fitoterapia. Homeopatía) y su manejo (enfermedades más comunes tanto humanas como de animales domésticos y sus tratamientos, según las localidades con enfoque agroecológico). </a:t>
            </a:r>
            <a:endParaRPr lang="es-NI" altLang="es-CO" sz="2400" dirty="0">
              <a:latin typeface="Calibri Light" panose="020F0302020204030204" pitchFamily="34" charset="0"/>
            </a:endParaRPr>
          </a:p>
          <a:p>
            <a:pPr algn="just" eaLnBrk="1" hangingPunct="1">
              <a:buClr>
                <a:srgbClr val="90C226"/>
              </a:buClr>
              <a:buFontTx/>
              <a:buNone/>
            </a:pPr>
            <a:r>
              <a:rPr lang="es-ES_tradnl" altLang="es-CO" dirty="0">
                <a:latin typeface="Calibri Light" panose="020F0302020204030204" pitchFamily="34" charset="0"/>
              </a:rPr>
              <a:t>Antropología ecológica. Diálogo intercultural</a:t>
            </a:r>
            <a:endParaRPr lang="es-NI" altLang="es-CO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015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contenido 2"/>
          <p:cNvSpPr>
            <a:spLocks noGrp="1"/>
          </p:cNvSpPr>
          <p:nvPr>
            <p:ph idx="1"/>
          </p:nvPr>
        </p:nvSpPr>
        <p:spPr>
          <a:xfrm>
            <a:off x="179388" y="765175"/>
            <a:ext cx="8785225" cy="7848600"/>
          </a:xfrm>
        </p:spPr>
        <p:txBody>
          <a:bodyPr/>
          <a:lstStyle/>
          <a:p>
            <a:pPr marL="0" indent="0" algn="just" eaLnBrk="1" hangingPunct="1">
              <a:buFont typeface="Wingdings 3" panose="05040102010807070707" pitchFamily="18" charset="2"/>
              <a:buNone/>
              <a:defRPr/>
            </a:pPr>
            <a:r>
              <a:rPr lang="en-US" altLang="es-CO" dirty="0" smtClean="0">
                <a:latin typeface="Calibri Light" panose="020F0302020204030204" pitchFamily="34" charset="0"/>
              </a:rPr>
              <a:t>1</a:t>
            </a:r>
            <a:r>
              <a:rPr lang="en-US" altLang="es-CO" sz="4000" dirty="0" smtClean="0">
                <a:latin typeface="Calibri Light" panose="020F0302020204030204" pitchFamily="34" charset="0"/>
              </a:rPr>
              <a:t>.    </a:t>
            </a:r>
            <a:r>
              <a:rPr lang="en-US" altLang="es-CO" sz="4000" b="1" dirty="0" err="1" smtClean="0">
                <a:latin typeface="Calibri Light" panose="020F0302020204030204" pitchFamily="34" charset="0"/>
              </a:rPr>
              <a:t>Poner</a:t>
            </a:r>
            <a:r>
              <a:rPr lang="en-US" altLang="es-CO" sz="4000" b="1" dirty="0" smtClean="0">
                <a:latin typeface="Calibri Light" panose="020F0302020204030204" pitchFamily="34" charset="0"/>
              </a:rPr>
              <a:t> </a:t>
            </a:r>
            <a:r>
              <a:rPr lang="en-US" altLang="es-CO" sz="4000" b="1" dirty="0" err="1" smtClean="0">
                <a:latin typeface="Calibri Light" panose="020F0302020204030204" pitchFamily="34" charset="0"/>
              </a:rPr>
              <a:t>aqui</a:t>
            </a:r>
            <a:r>
              <a:rPr lang="en-US" altLang="es-CO" sz="4000" b="1" dirty="0" smtClean="0">
                <a:latin typeface="Calibri Light" panose="020F0302020204030204" pitchFamily="34" charset="0"/>
              </a:rPr>
              <a:t> el archive de Flint</a:t>
            </a:r>
            <a:endParaRPr lang="en-US" altLang="es-CO" sz="4000" dirty="0" smtClean="0">
              <a:latin typeface="Calibri Light" panose="020F0302020204030204" pitchFamily="34" charset="0"/>
            </a:endParaRPr>
          </a:p>
          <a:p>
            <a:pPr eaLnBrk="1" hangingPunct="1">
              <a:defRPr/>
            </a:pPr>
            <a:endParaRPr lang="es-NI" altLang="es-CO" sz="4000" dirty="0" smtClean="0">
              <a:latin typeface="Calibri Light" panose="020F0302020204030204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65113" y="188913"/>
            <a:ext cx="7772400" cy="5762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NI" sz="32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Encuesta en línea:</a:t>
            </a:r>
            <a:endParaRPr lang="es-NI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864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0" t="22036" r="21887" b="21919"/>
          <a:stretch/>
        </p:blipFill>
        <p:spPr bwMode="auto">
          <a:xfrm>
            <a:off x="305821" y="620688"/>
            <a:ext cx="651613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ector recto 7"/>
          <p:cNvCxnSpPr/>
          <p:nvPr/>
        </p:nvCxnSpPr>
        <p:spPr>
          <a:xfrm>
            <a:off x="3923928" y="5085184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4"/>
          <p:cNvSpPr>
            <a:spLocks noChangeArrowheads="1"/>
          </p:cNvSpPr>
          <p:nvPr/>
        </p:nvSpPr>
        <p:spPr bwMode="auto">
          <a:xfrm>
            <a:off x="1331913" y="500063"/>
            <a:ext cx="6061075" cy="4643437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s-NI"/>
          </a:p>
        </p:txBody>
      </p:sp>
      <p:sp>
        <p:nvSpPr>
          <p:cNvPr id="3075" name="Line 7"/>
          <p:cNvSpPr>
            <a:spLocks noChangeShapeType="1"/>
          </p:cNvSpPr>
          <p:nvPr/>
        </p:nvSpPr>
        <p:spPr bwMode="auto">
          <a:xfrm flipV="1">
            <a:off x="3286125" y="2500313"/>
            <a:ext cx="5643563" cy="71437"/>
          </a:xfrm>
          <a:prstGeom prst="line">
            <a:avLst/>
          </a:prstGeom>
          <a:noFill/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s-NI"/>
          </a:p>
        </p:txBody>
      </p:sp>
      <p:sp>
        <p:nvSpPr>
          <p:cNvPr id="3078" name="Line 11"/>
          <p:cNvSpPr>
            <a:spLocks noChangeShapeType="1"/>
          </p:cNvSpPr>
          <p:nvPr/>
        </p:nvSpPr>
        <p:spPr bwMode="auto">
          <a:xfrm>
            <a:off x="2857500" y="3571875"/>
            <a:ext cx="6072188" cy="46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NI"/>
          </a:p>
        </p:txBody>
      </p:sp>
      <p:sp>
        <p:nvSpPr>
          <p:cNvPr id="3079" name="Text Box 12"/>
          <p:cNvSpPr txBox="1">
            <a:spLocks noChangeArrowheads="1"/>
          </p:cNvSpPr>
          <p:nvPr/>
        </p:nvSpPr>
        <p:spPr bwMode="auto">
          <a:xfrm rot="3360000">
            <a:off x="4794501" y="2560171"/>
            <a:ext cx="2934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NI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urier"/>
              </a:rPr>
              <a:t>Ciencia y </a:t>
            </a:r>
            <a:r>
              <a:rPr lang="es-NI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tecnología</a:t>
            </a:r>
          </a:p>
        </p:txBody>
      </p:sp>
      <p:sp>
        <p:nvSpPr>
          <p:cNvPr id="3090" name="Text Box 25"/>
          <p:cNvSpPr txBox="1">
            <a:spLocks noChangeArrowheads="1"/>
          </p:cNvSpPr>
          <p:nvPr/>
        </p:nvSpPr>
        <p:spPr bwMode="auto">
          <a:xfrm>
            <a:off x="317500" y="6034088"/>
            <a:ext cx="8572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NI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s-ES" altLang="es-NI" sz="140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es-NI" altLang="es-NI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9" name="AutoShape 24"/>
          <p:cNvSpPr>
            <a:spLocks noChangeArrowheads="1"/>
          </p:cNvSpPr>
          <p:nvPr/>
        </p:nvSpPr>
        <p:spPr bwMode="auto">
          <a:xfrm>
            <a:off x="287338" y="5854608"/>
            <a:ext cx="8856662" cy="775586"/>
          </a:xfrm>
          <a:prstGeom prst="rightArrow">
            <a:avLst>
              <a:gd name="adj1" fmla="val 50000"/>
              <a:gd name="adj2" fmla="val 2053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NI" altLang="es-NI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94" name="Line 11"/>
          <p:cNvSpPr>
            <a:spLocks noChangeShapeType="1"/>
          </p:cNvSpPr>
          <p:nvPr/>
        </p:nvSpPr>
        <p:spPr bwMode="auto">
          <a:xfrm flipV="1">
            <a:off x="2357438" y="4429125"/>
            <a:ext cx="6572250" cy="46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NI"/>
          </a:p>
        </p:txBody>
      </p:sp>
      <p:sp>
        <p:nvSpPr>
          <p:cNvPr id="35" name="34 CuadroTexto"/>
          <p:cNvSpPr txBox="1"/>
          <p:nvPr/>
        </p:nvSpPr>
        <p:spPr>
          <a:xfrm>
            <a:off x="4319495" y="456253"/>
            <a:ext cx="2357438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NI" sz="2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 Light" panose="020F0302020204030204" pitchFamily="34" charset="0"/>
              </a:rPr>
              <a:t>Docencia</a:t>
            </a:r>
          </a:p>
        </p:txBody>
      </p:sp>
      <p:sp>
        <p:nvSpPr>
          <p:cNvPr id="3098" name="32 CuadroTexto"/>
          <p:cNvSpPr txBox="1">
            <a:spLocks noChangeArrowheads="1"/>
          </p:cNvSpPr>
          <p:nvPr/>
        </p:nvSpPr>
        <p:spPr bwMode="auto">
          <a:xfrm>
            <a:off x="1808163" y="4010025"/>
            <a:ext cx="5256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b="1" dirty="0">
                <a:solidFill>
                  <a:schemeClr val="tx1"/>
                </a:solidFill>
                <a:latin typeface="Calibri Light" panose="020F0302020204030204" pitchFamily="34" charset="0"/>
              </a:rPr>
              <a:t>  Técnicas modernas   </a:t>
            </a:r>
            <a:r>
              <a:rPr lang="es-NI" altLang="es-NI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de  </a:t>
            </a:r>
            <a:r>
              <a:rPr lang="es-NI" altLang="es-NI" b="1" dirty="0">
                <a:solidFill>
                  <a:schemeClr val="tx1"/>
                </a:solidFill>
                <a:latin typeface="Calibri Light" panose="020F0302020204030204" pitchFamily="34" charset="0"/>
              </a:rPr>
              <a:t>Aprendizaje</a:t>
            </a:r>
          </a:p>
        </p:txBody>
      </p:sp>
      <p:sp>
        <p:nvSpPr>
          <p:cNvPr id="36" name="35 CuadroTexto"/>
          <p:cNvSpPr txBox="1">
            <a:spLocks noChangeArrowheads="1"/>
          </p:cNvSpPr>
          <p:nvPr/>
        </p:nvSpPr>
        <p:spPr bwMode="auto">
          <a:xfrm>
            <a:off x="819150" y="5108575"/>
            <a:ext cx="35020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2600" b="1" dirty="0">
                <a:solidFill>
                  <a:schemeClr val="tx1"/>
                </a:solidFill>
                <a:latin typeface="Calibri Light" panose="020F0302020204030204" pitchFamily="34" charset="0"/>
              </a:rPr>
              <a:t>Investigación &amp; Desarrollo</a:t>
            </a:r>
          </a:p>
        </p:txBody>
      </p:sp>
      <p:sp>
        <p:nvSpPr>
          <p:cNvPr id="33" name="32 Flecha arriba y abajo"/>
          <p:cNvSpPr/>
          <p:nvPr/>
        </p:nvSpPr>
        <p:spPr>
          <a:xfrm>
            <a:off x="4170362" y="665957"/>
            <a:ext cx="428625" cy="5599112"/>
          </a:xfrm>
          <a:prstGeom prst="up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NI" sz="2600" dirty="0"/>
              <a:t>competencias</a:t>
            </a:r>
            <a:r>
              <a:rPr lang="es-NI" sz="2600" b="1" dirty="0">
                <a:solidFill>
                  <a:srgbClr val="A40000"/>
                </a:solidFill>
              </a:rPr>
              <a:t>*</a:t>
            </a:r>
          </a:p>
        </p:txBody>
      </p:sp>
      <p:sp>
        <p:nvSpPr>
          <p:cNvPr id="37" name="36 CuadroTexto"/>
          <p:cNvSpPr txBox="1">
            <a:spLocks noChangeArrowheads="1"/>
          </p:cNvSpPr>
          <p:nvPr/>
        </p:nvSpPr>
        <p:spPr bwMode="auto">
          <a:xfrm>
            <a:off x="5399088" y="5140325"/>
            <a:ext cx="23812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2600" b="1" dirty="0">
                <a:solidFill>
                  <a:schemeClr val="tx1"/>
                </a:solidFill>
                <a:latin typeface="Calibri Light" panose="020F0302020204030204" pitchFamily="34" charset="0"/>
              </a:rPr>
              <a:t>Extensión y </a:t>
            </a:r>
            <a:r>
              <a:rPr lang="es-NI" altLang="es-NI" sz="26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Gestión</a:t>
            </a:r>
            <a:endParaRPr lang="es-NI" altLang="es-NI" sz="26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13469" y="6429375"/>
            <a:ext cx="6985000" cy="4286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NI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Proyecto y Modelo educativo UNA</a:t>
            </a: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 rot="18240000">
            <a:off x="-415177" y="2910183"/>
            <a:ext cx="55386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NI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urier"/>
              </a:rPr>
              <a:t>Desarrollo humano  y transformación social</a:t>
            </a:r>
          </a:p>
        </p:txBody>
      </p:sp>
      <p:sp>
        <p:nvSpPr>
          <p:cNvPr id="40" name="32 CuadroTexto"/>
          <p:cNvSpPr txBox="1">
            <a:spLocks noChangeArrowheads="1"/>
          </p:cNvSpPr>
          <p:nvPr/>
        </p:nvSpPr>
        <p:spPr bwMode="auto">
          <a:xfrm>
            <a:off x="1484313" y="4681538"/>
            <a:ext cx="5976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b="1" dirty="0">
                <a:solidFill>
                  <a:schemeClr val="tx1"/>
                </a:solidFill>
                <a:latin typeface="Calibri Light" panose="020F0302020204030204" pitchFamily="34" charset="0"/>
              </a:rPr>
              <a:t>Mejoramiento  curricular de la oferta académica</a:t>
            </a:r>
          </a:p>
        </p:txBody>
      </p:sp>
      <p:sp>
        <p:nvSpPr>
          <p:cNvPr id="42" name="32 CuadroTexto"/>
          <p:cNvSpPr txBox="1">
            <a:spLocks noChangeArrowheads="1"/>
          </p:cNvSpPr>
          <p:nvPr/>
        </p:nvSpPr>
        <p:spPr bwMode="auto">
          <a:xfrm>
            <a:off x="2190750" y="3097213"/>
            <a:ext cx="5256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b="1">
                <a:solidFill>
                  <a:schemeClr val="tx1"/>
                </a:solidFill>
                <a:latin typeface="Calibri Light" panose="020F0302020204030204" pitchFamily="34" charset="0"/>
              </a:rPr>
              <a:t>   Articulación de  la investigación</a:t>
            </a:r>
          </a:p>
        </p:txBody>
      </p:sp>
      <p:sp>
        <p:nvSpPr>
          <p:cNvPr id="43" name="32 CuadroTexto"/>
          <p:cNvSpPr txBox="1">
            <a:spLocks noChangeArrowheads="1"/>
          </p:cNvSpPr>
          <p:nvPr/>
        </p:nvSpPr>
        <p:spPr bwMode="auto">
          <a:xfrm>
            <a:off x="2190750" y="2135188"/>
            <a:ext cx="35528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2600" b="1" dirty="0">
                <a:solidFill>
                  <a:schemeClr val="tx1"/>
                </a:solidFill>
                <a:latin typeface="Calibri Light" panose="020F0302020204030204" pitchFamily="34" charset="0"/>
              </a:rPr>
              <a:t>            </a:t>
            </a:r>
            <a:r>
              <a:rPr lang="es-NI" altLang="es-NI" sz="2600" b="1" dirty="0" err="1">
                <a:solidFill>
                  <a:schemeClr val="tx1"/>
                </a:solidFill>
                <a:latin typeface="Calibri Light" panose="020F0302020204030204" pitchFamily="34" charset="0"/>
              </a:rPr>
              <a:t>Curriculum</a:t>
            </a:r>
            <a:r>
              <a:rPr lang="es-NI" altLang="es-NI" sz="2600" b="1" dirty="0">
                <a:solidFill>
                  <a:schemeClr val="tx1"/>
                </a:solidFill>
                <a:latin typeface="Calibri Light" panose="020F0302020204030204" pitchFamily="34" charset="0"/>
              </a:rPr>
              <a:t> flexible</a:t>
            </a:r>
          </a:p>
        </p:txBody>
      </p:sp>
      <p:sp>
        <p:nvSpPr>
          <p:cNvPr id="44" name="32 CuadroTexto"/>
          <p:cNvSpPr txBox="1">
            <a:spLocks noChangeArrowheads="1"/>
          </p:cNvSpPr>
          <p:nvPr/>
        </p:nvSpPr>
        <p:spPr bwMode="auto">
          <a:xfrm>
            <a:off x="2586073" y="-36512"/>
            <a:ext cx="3552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2800" b="1" dirty="0">
                <a:solidFill>
                  <a:schemeClr val="tx1"/>
                </a:solidFill>
                <a:latin typeface="Calibri Light" panose="020F0302020204030204" pitchFamily="34" charset="0"/>
              </a:rPr>
              <a:t>             *Innovación</a:t>
            </a:r>
          </a:p>
        </p:txBody>
      </p:sp>
      <p:sp>
        <p:nvSpPr>
          <p:cNvPr id="18453" name="1 CuadroTexto"/>
          <p:cNvSpPr txBox="1">
            <a:spLocks noChangeArrowheads="1"/>
          </p:cNvSpPr>
          <p:nvPr/>
        </p:nvSpPr>
        <p:spPr bwMode="auto">
          <a:xfrm>
            <a:off x="6940690" y="6518275"/>
            <a:ext cx="1863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1400" dirty="0">
                <a:solidFill>
                  <a:schemeClr val="tx1"/>
                </a:solidFill>
                <a:latin typeface="Courier"/>
              </a:rPr>
              <a:t>(Vega-</a:t>
            </a:r>
            <a:r>
              <a:rPr lang="es-NI" altLang="es-NI" sz="1400" dirty="0" err="1">
                <a:solidFill>
                  <a:schemeClr val="tx1"/>
                </a:solidFill>
                <a:latin typeface="Courier"/>
              </a:rPr>
              <a:t>Jarquín</a:t>
            </a:r>
            <a:r>
              <a:rPr lang="es-NI" altLang="es-NI" sz="1400" dirty="0">
                <a:solidFill>
                  <a:schemeClr val="tx1"/>
                </a:solidFill>
                <a:latin typeface="Courier"/>
              </a:rPr>
              <a:t>, 2014)</a:t>
            </a:r>
          </a:p>
        </p:txBody>
      </p:sp>
      <p:sp>
        <p:nvSpPr>
          <p:cNvPr id="18454" name="1 CuadroTexto"/>
          <p:cNvSpPr txBox="1">
            <a:spLocks noChangeArrowheads="1"/>
          </p:cNvSpPr>
          <p:nvPr/>
        </p:nvSpPr>
        <p:spPr bwMode="auto">
          <a:xfrm>
            <a:off x="6975616" y="6011863"/>
            <a:ext cx="1793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>
                <a:solidFill>
                  <a:schemeClr val="tx1"/>
                </a:solidFill>
                <a:latin typeface="Courier"/>
              </a:rPr>
              <a:t>EDUNABIO</a:t>
            </a:r>
          </a:p>
        </p:txBody>
      </p:sp>
      <p:sp>
        <p:nvSpPr>
          <p:cNvPr id="18455" name="2 Rectángulo"/>
          <p:cNvSpPr>
            <a:spLocks noChangeArrowheads="1"/>
          </p:cNvSpPr>
          <p:nvPr/>
        </p:nvSpPr>
        <p:spPr bwMode="auto">
          <a:xfrm>
            <a:off x="2654299" y="6043464"/>
            <a:ext cx="38893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2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s-NI" altLang="es-NI" sz="2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Agrobiodiversidad</a:t>
            </a:r>
            <a:endParaRPr lang="es-NI" altLang="es-NI" sz="26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709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>
          <a:xfrm>
            <a:off x="539552" y="3501008"/>
            <a:ext cx="7129462" cy="10080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NI" sz="4000" smtClean="0"/>
              <a:t/>
            </a:r>
            <a:br>
              <a:rPr lang="es-ES" altLang="es-NI" sz="4000" smtClean="0"/>
            </a:br>
            <a:endParaRPr lang="es-ES" altLang="es-NI" sz="4000" smtClean="0"/>
          </a:p>
        </p:txBody>
      </p:sp>
      <p:sp>
        <p:nvSpPr>
          <p:cNvPr id="11267" name="Rectángulo 2"/>
          <p:cNvSpPr>
            <a:spLocks noChangeArrowheads="1"/>
          </p:cNvSpPr>
          <p:nvPr/>
        </p:nvSpPr>
        <p:spPr bwMode="auto">
          <a:xfrm>
            <a:off x="6250685" y="790998"/>
            <a:ext cx="2651125" cy="461962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dirty="0">
                <a:solidFill>
                  <a:schemeClr val="tx1"/>
                </a:solidFill>
                <a:latin typeface="Times New Roman" panose="02020603050405020304" pitchFamily="18" charset="0"/>
              </a:rPr>
              <a:t>***Etnoecología, 4 </a:t>
            </a:r>
          </a:p>
        </p:txBody>
      </p:sp>
      <p:sp>
        <p:nvSpPr>
          <p:cNvPr id="11268" name="2 Rectángulo"/>
          <p:cNvSpPr>
            <a:spLocks noChangeArrowheads="1"/>
          </p:cNvSpPr>
          <p:nvPr/>
        </p:nvSpPr>
        <p:spPr bwMode="auto">
          <a:xfrm>
            <a:off x="134938" y="187747"/>
            <a:ext cx="900906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32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</a:t>
            </a:r>
            <a:r>
              <a:rPr lang="es-NI" altLang="es-NI" sz="32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2016: </a:t>
            </a:r>
            <a:r>
              <a:rPr lang="es-NI" altLang="es-NI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 </a:t>
            </a:r>
            <a:r>
              <a:rPr lang="es-NI" altLang="es-NI" sz="2800" b="1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Evaluación </a:t>
            </a:r>
            <a:r>
              <a:rPr lang="es-NI" altLang="es-NI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 módulo(Maestría en AGR-DS):</a:t>
            </a:r>
          </a:p>
        </p:txBody>
      </p:sp>
      <p:sp>
        <p:nvSpPr>
          <p:cNvPr id="11269" name="Rectángulo 4"/>
          <p:cNvSpPr>
            <a:spLocks noChangeArrowheads="1"/>
          </p:cNvSpPr>
          <p:nvPr/>
        </p:nvSpPr>
        <p:spPr bwMode="auto">
          <a:xfrm>
            <a:off x="0" y="1520600"/>
            <a:ext cx="8915400" cy="5360442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457200" indent="-457200" eaLnBrk="1" hangingPunct="1">
              <a:buClr>
                <a:srgbClr val="90C226"/>
              </a:buClr>
              <a:buFontTx/>
              <a:buAutoNum type="arabicPeriod"/>
            </a:pPr>
            <a:r>
              <a:rPr lang="es-NI" altLang="es-CO" sz="2600" dirty="0" smtClean="0">
                <a:latin typeface="Courier"/>
              </a:rPr>
              <a:t>Completada Guía de Evaluación.</a:t>
            </a:r>
          </a:p>
          <a:p>
            <a:pPr marL="457200" indent="-457200" eaLnBrk="1" hangingPunct="1">
              <a:buClr>
                <a:srgbClr val="90C226"/>
              </a:buClr>
              <a:buFontTx/>
              <a:buAutoNum type="arabicPeriod"/>
            </a:pPr>
            <a:endParaRPr lang="es-NI" altLang="es-CO" sz="2600" dirty="0" smtClean="0">
              <a:latin typeface="Courier"/>
            </a:endParaRPr>
          </a:p>
          <a:p>
            <a:pPr marL="457200" indent="-457200" algn="just" eaLnBrk="1" hangingPunct="1">
              <a:buClr>
                <a:srgbClr val="90C226"/>
              </a:buClr>
              <a:buFontTx/>
              <a:buAutoNum type="arabicPeriod"/>
            </a:pPr>
            <a:r>
              <a:rPr lang="es-NI" altLang="es-CO" sz="2600" dirty="0" smtClean="0">
                <a:latin typeface="Courier"/>
              </a:rPr>
              <a:t>Seleccionada la muestra de estudiantes egresados de la maestría que participarán en evaluación.</a:t>
            </a:r>
          </a:p>
          <a:p>
            <a:pPr marL="457200" indent="-457200" eaLnBrk="1" hangingPunct="1">
              <a:buClr>
                <a:srgbClr val="90C226"/>
              </a:buClr>
              <a:buFontTx/>
              <a:buAutoNum type="arabicPeriod"/>
            </a:pPr>
            <a:endParaRPr lang="es-NI" altLang="es-CO" sz="2600" dirty="0" smtClean="0">
              <a:latin typeface="Courier"/>
            </a:endParaRPr>
          </a:p>
          <a:p>
            <a:pPr marL="457200" indent="-457200" eaLnBrk="1" hangingPunct="1">
              <a:buClr>
                <a:srgbClr val="90C226"/>
              </a:buClr>
              <a:buFontTx/>
              <a:buAutoNum type="arabicPeriod"/>
            </a:pPr>
            <a:r>
              <a:rPr lang="es-NI" altLang="es-CO" sz="2600" dirty="0" smtClean="0">
                <a:latin typeface="Courier"/>
              </a:rPr>
              <a:t>Participación en encuesta …ejecutada.</a:t>
            </a:r>
          </a:p>
          <a:p>
            <a:pPr marL="457200" indent="-457200" eaLnBrk="1" hangingPunct="1">
              <a:buClr>
                <a:srgbClr val="90C226"/>
              </a:buClr>
              <a:buFontTx/>
              <a:buAutoNum type="arabicPeriod"/>
            </a:pPr>
            <a:endParaRPr lang="es-NI" altLang="es-CO" sz="2600" dirty="0" smtClean="0">
              <a:latin typeface="Courier"/>
            </a:endParaRPr>
          </a:p>
          <a:p>
            <a:pPr marL="457200" indent="-457200" algn="just" eaLnBrk="1" hangingPunct="1">
              <a:buClr>
                <a:srgbClr val="90C226"/>
              </a:buClr>
              <a:buFontTx/>
              <a:buAutoNum type="arabicPeriod"/>
            </a:pPr>
            <a:r>
              <a:rPr lang="es-NI" altLang="es-CO" sz="2600" dirty="0" smtClean="0">
                <a:solidFill>
                  <a:srgbClr val="FF0000"/>
                </a:solidFill>
                <a:latin typeface="Courier"/>
              </a:rPr>
              <a:t> </a:t>
            </a:r>
            <a:r>
              <a:rPr lang="es-NI" altLang="es-CO" sz="2600" b="1" dirty="0" smtClean="0">
                <a:solidFill>
                  <a:srgbClr val="00B050"/>
                </a:solidFill>
                <a:latin typeface="Courier"/>
              </a:rPr>
              <a:t>Iniciando en UNA-FAGRO la Autoevaluación del programa de maestría en Agroecología</a:t>
            </a:r>
            <a:r>
              <a:rPr lang="es-NI" altLang="es-CO" dirty="0" smtClean="0">
                <a:latin typeface="Calibri Light" panose="020F0302020204030204" pitchFamily="34" charset="0"/>
              </a:rPr>
              <a:t>.</a:t>
            </a:r>
          </a:p>
          <a:p>
            <a:pPr marL="457200" indent="-457200" eaLnBrk="1" hangingPunct="1">
              <a:buClr>
                <a:srgbClr val="90C226"/>
              </a:buClr>
              <a:buFontTx/>
              <a:buAutoNum type="arabicPeriod"/>
            </a:pPr>
            <a:endParaRPr lang="es-NI" altLang="es-CO" dirty="0"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Rectángulo"/>
          <p:cNvSpPr>
            <a:spLocks noChangeArrowheads="1"/>
          </p:cNvSpPr>
          <p:nvPr/>
        </p:nvSpPr>
        <p:spPr bwMode="auto">
          <a:xfrm>
            <a:off x="105026" y="884241"/>
            <a:ext cx="8848426" cy="1692771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s-NI" sz="2600" dirty="0" smtClean="0">
                <a:latin typeface="Courier"/>
                <a:cs typeface="Times New Roman" panose="02020603050405020304" pitchFamily="18" charset="0"/>
              </a:rPr>
              <a:t>Proceso interno de gestión del conocimiento que contribuye al proceso de Modernización de la </a:t>
            </a:r>
            <a:r>
              <a:rPr lang="es-NI" sz="2600" dirty="0" err="1" smtClean="0">
                <a:latin typeface="Courier"/>
                <a:cs typeface="Times New Roman" panose="02020603050405020304" pitchFamily="18" charset="0"/>
              </a:rPr>
              <a:t>Currícula</a:t>
            </a:r>
            <a:r>
              <a:rPr lang="es-NI" sz="2600" dirty="0" smtClean="0">
                <a:latin typeface="Courier"/>
                <a:cs typeface="Times New Roman" panose="02020603050405020304" pitchFamily="18" charset="0"/>
              </a:rPr>
              <a:t>, al desarrollo de competencias.</a:t>
            </a:r>
          </a:p>
        </p:txBody>
      </p:sp>
      <p:sp>
        <p:nvSpPr>
          <p:cNvPr id="13315" name="1 Título"/>
          <p:cNvSpPr txBox="1">
            <a:spLocks/>
          </p:cNvSpPr>
          <p:nvPr/>
        </p:nvSpPr>
        <p:spPr bwMode="auto">
          <a:xfrm>
            <a:off x="-36512" y="-43346"/>
            <a:ext cx="80645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4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Resultados del proyecto</a:t>
            </a:r>
            <a:endParaRPr lang="es-NI" altLang="es-NI" sz="4000" b="1" dirty="0">
              <a:solidFill>
                <a:srgbClr val="00B05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048164" y="2145933"/>
            <a:ext cx="2943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NI" b="1" dirty="0">
                <a:solidFill>
                  <a:srgbClr val="00B050"/>
                </a:solidFill>
                <a:latin typeface="Courier"/>
                <a:cs typeface="Times New Roman" panose="02020603050405020304" pitchFamily="18" charset="0"/>
              </a:rPr>
              <a:t>Fortalecimiento</a:t>
            </a:r>
          </a:p>
        </p:txBody>
      </p:sp>
      <p:sp>
        <p:nvSpPr>
          <p:cNvPr id="13318" name="CuadroTexto 4"/>
          <p:cNvSpPr txBox="1">
            <a:spLocks noChangeArrowheads="1"/>
          </p:cNvSpPr>
          <p:nvPr/>
        </p:nvSpPr>
        <p:spPr bwMode="auto">
          <a:xfrm>
            <a:off x="215516" y="2752472"/>
            <a:ext cx="8776418" cy="892552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NI" altLang="es-NI" sz="2600" b="1" dirty="0" smtClean="0">
                <a:solidFill>
                  <a:schemeClr val="tx1"/>
                </a:solidFill>
                <a:latin typeface="Courier"/>
              </a:rPr>
              <a:t>Visitas e intercambio de experiencias  académicas y de investigación</a:t>
            </a:r>
            <a:endParaRPr lang="es-NI" altLang="es-NI" sz="2600" b="1" dirty="0">
              <a:solidFill>
                <a:schemeClr val="tx1"/>
              </a:solidFill>
              <a:latin typeface="Courier"/>
            </a:endParaRPr>
          </a:p>
        </p:txBody>
      </p:sp>
      <p:pic>
        <p:nvPicPr>
          <p:cNvPr id="13319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39188"/>
            <a:ext cx="4323211" cy="311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556" y="3735905"/>
            <a:ext cx="4485896" cy="3118813"/>
          </a:xfrm>
          <a:prstGeom prst="rect">
            <a:avLst/>
          </a:prstGeom>
        </p:spPr>
      </p:pic>
    </p:spTree>
  </p:cSld>
  <p:clrMapOvr>
    <a:masterClrMapping/>
  </p:clrMapOvr>
  <p:transition spd="slow"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>
          <a:xfrm>
            <a:off x="468313" y="30163"/>
            <a:ext cx="8064500" cy="1143000"/>
          </a:xfrm>
        </p:spPr>
        <p:txBody>
          <a:bodyPr/>
          <a:lstStyle/>
          <a:p>
            <a:pPr eaLnBrk="1" hangingPunct="1"/>
            <a:r>
              <a:rPr lang="es-NI" altLang="es-NI" sz="4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Resultados…:</a:t>
            </a:r>
          </a:p>
        </p:txBody>
      </p:sp>
      <p:sp>
        <p:nvSpPr>
          <p:cNvPr id="9219" name="2 Marcador de contenido"/>
          <p:cNvSpPr>
            <a:spLocks noGrp="1"/>
          </p:cNvSpPr>
          <p:nvPr>
            <p:ph idx="1"/>
          </p:nvPr>
        </p:nvSpPr>
        <p:spPr>
          <a:xfrm>
            <a:off x="179512" y="836713"/>
            <a:ext cx="7272808" cy="5832376"/>
          </a:xfrm>
        </p:spPr>
        <p:txBody>
          <a:bodyPr/>
          <a:lstStyle/>
          <a:p>
            <a:pPr algn="ctr" eaLnBrk="1" hangingPunct="1">
              <a:defRPr/>
            </a:pPr>
            <a:r>
              <a:rPr lang="es-NI" altLang="es-NI" sz="2600" dirty="0" smtClean="0">
                <a:latin typeface="Courier"/>
                <a:cs typeface="Courier New" panose="02070309020205020404" pitchFamily="49" charset="0"/>
              </a:rPr>
              <a:t>Fortalecimiento de capacidades humanas e institucionales</a:t>
            </a:r>
          </a:p>
          <a:p>
            <a:pPr eaLnBrk="1" hangingPunct="1">
              <a:defRPr/>
            </a:pPr>
            <a:endParaRPr lang="es-NI" altLang="es-NI" sz="2600" dirty="0">
              <a:latin typeface="Courier"/>
              <a:cs typeface="Courier New" panose="02070309020205020404" pitchFamily="49" charset="0"/>
            </a:endParaRPr>
          </a:p>
          <a:p>
            <a:pPr eaLnBrk="1" hangingPunct="1">
              <a:defRPr/>
            </a:pPr>
            <a:endParaRPr lang="es-NI" altLang="es-NI" sz="2600" dirty="0" smtClean="0">
              <a:latin typeface="Courier"/>
              <a:cs typeface="Courier New" panose="02070309020205020404" pitchFamily="49" charset="0"/>
            </a:endParaRPr>
          </a:p>
          <a:p>
            <a:pPr eaLnBrk="1" hangingPunct="1">
              <a:defRPr/>
            </a:pPr>
            <a:endParaRPr lang="es-NI" altLang="es-NI" sz="2600" dirty="0" smtClean="0">
              <a:latin typeface="Courier"/>
              <a:cs typeface="Courier New" panose="02070309020205020404" pitchFamily="49" charset="0"/>
            </a:endParaRPr>
          </a:p>
          <a:p>
            <a:pPr eaLnBrk="1" hangingPunct="1">
              <a:defRPr/>
            </a:pPr>
            <a:endParaRPr lang="es-NI" altLang="es-NI" sz="2600" dirty="0" smtClean="0">
              <a:latin typeface="+mj-lt"/>
              <a:cs typeface="Courier New" panose="02070309020205020404" pitchFamily="49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791" t="11609" r="34053" b="9396"/>
          <a:stretch/>
        </p:blipFill>
        <p:spPr>
          <a:xfrm>
            <a:off x="768758" y="2705965"/>
            <a:ext cx="3451340" cy="41032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9" y="1806128"/>
            <a:ext cx="936103" cy="19442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916" y="4452011"/>
            <a:ext cx="2141926" cy="16181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368" y="2317166"/>
            <a:ext cx="2127321" cy="16039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310" y="2277638"/>
            <a:ext cx="1519363" cy="16434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525" y="4452011"/>
            <a:ext cx="2130227" cy="161818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23529"/>
            <a:ext cx="6912768" cy="1893303"/>
          </a:xfrm>
        </p:spPr>
        <p:txBody>
          <a:bodyPr/>
          <a:lstStyle/>
          <a:p>
            <a:pPr algn="just"/>
            <a:r>
              <a:rPr lang="es-NI" sz="2800" b="1" dirty="0" smtClean="0">
                <a:solidFill>
                  <a:srgbClr val="00B050"/>
                </a:solidFill>
                <a:latin typeface="Courier"/>
              </a:rPr>
              <a:t>Fortalecimiento </a:t>
            </a:r>
            <a:r>
              <a:rPr lang="es-NI" sz="2800" b="1" dirty="0">
                <a:solidFill>
                  <a:srgbClr val="00B050"/>
                </a:solidFill>
                <a:latin typeface="Courier"/>
              </a:rPr>
              <a:t>de capacidades en investigaciones en </a:t>
            </a:r>
            <a:r>
              <a:rPr lang="es-NI" sz="2800" b="1" dirty="0" err="1">
                <a:solidFill>
                  <a:srgbClr val="00B050"/>
                </a:solidFill>
                <a:latin typeface="Courier"/>
              </a:rPr>
              <a:t>Agrobiodiversidad</a:t>
            </a:r>
            <a:r>
              <a:rPr lang="es-NI" sz="2800" b="1" dirty="0">
                <a:solidFill>
                  <a:srgbClr val="00B050"/>
                </a:solidFill>
                <a:latin typeface="Courier"/>
              </a:rPr>
              <a:t> </a:t>
            </a:r>
            <a:r>
              <a:rPr lang="es-NI" sz="2800" b="1" dirty="0" smtClean="0">
                <a:solidFill>
                  <a:srgbClr val="00B050"/>
                </a:solidFill>
                <a:latin typeface="Courier"/>
              </a:rPr>
              <a:t>utilizando </a:t>
            </a:r>
            <a:r>
              <a:rPr lang="es-NI" sz="2800" b="1" dirty="0">
                <a:solidFill>
                  <a:srgbClr val="00B050"/>
                </a:solidFill>
                <a:latin typeface="Courier"/>
              </a:rPr>
              <a:t>“técnicas modernas”. </a:t>
            </a:r>
            <a:br>
              <a:rPr lang="es-NI" sz="2800" b="1" dirty="0">
                <a:solidFill>
                  <a:srgbClr val="00B050"/>
                </a:solidFill>
                <a:latin typeface="Courier"/>
              </a:rPr>
            </a:br>
            <a:endParaRPr lang="es-NI" sz="2800" b="1" dirty="0">
              <a:solidFill>
                <a:srgbClr val="00B050"/>
              </a:solidFill>
              <a:latin typeface="Courier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68" y="1988840"/>
            <a:ext cx="2952328" cy="21422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4293097"/>
            <a:ext cx="2880320" cy="22020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994519"/>
            <a:ext cx="2880320" cy="213655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4312774"/>
            <a:ext cx="2996652" cy="21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9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95" y="176456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NI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Resultados …</a:t>
            </a:r>
            <a:endParaRPr lang="es-NI" b="1" dirty="0">
              <a:solidFill>
                <a:srgbClr val="00B05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536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4331118" cy="284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2 Marcador de contenido"/>
          <p:cNvSpPr>
            <a:spLocks noGrp="1"/>
          </p:cNvSpPr>
          <p:nvPr>
            <p:ph idx="1"/>
          </p:nvPr>
        </p:nvSpPr>
        <p:spPr>
          <a:xfrm>
            <a:off x="179388" y="1125538"/>
            <a:ext cx="8697912" cy="5184775"/>
          </a:xfrm>
        </p:spPr>
        <p:txBody>
          <a:bodyPr/>
          <a:lstStyle/>
          <a:p>
            <a:pPr eaLnBrk="1" hangingPunct="1">
              <a:defRPr/>
            </a:pPr>
            <a:endParaRPr lang="es-NI" altLang="es-NI" dirty="0" smtClean="0"/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es-NI" altLang="es-NI" sz="2600" dirty="0" smtClean="0">
                <a:solidFill>
                  <a:srgbClr val="00B050"/>
                </a:solidFill>
                <a:latin typeface="Courier"/>
                <a:cs typeface="Courier New" panose="02070309020205020404" pitchFamily="49" charset="0"/>
              </a:rPr>
              <a:t>Capacitaciones en </a:t>
            </a:r>
            <a:r>
              <a:rPr lang="es-NI" altLang="es-NI" sz="2600" dirty="0" err="1" smtClean="0">
                <a:solidFill>
                  <a:srgbClr val="00B050"/>
                </a:solidFill>
                <a:latin typeface="Courier"/>
                <a:cs typeface="Courier New" panose="02070309020205020404" pitchFamily="49" charset="0"/>
              </a:rPr>
              <a:t>EaD</a:t>
            </a:r>
            <a:r>
              <a:rPr lang="es-NI" altLang="es-NI" sz="2600" dirty="0" smtClean="0">
                <a:latin typeface="Courier"/>
                <a:cs typeface="Courier New" panose="02070309020205020404" pitchFamily="49" charset="0"/>
              </a:rPr>
              <a:t>: </a:t>
            </a:r>
          </a:p>
          <a:p>
            <a:pPr marL="0" indent="0" eaLnBrk="1" hangingPunct="1">
              <a:buNone/>
              <a:defRPr/>
            </a:pPr>
            <a:r>
              <a:rPr lang="es-NI" altLang="es-NI" sz="2600" dirty="0">
                <a:latin typeface="Courier"/>
                <a:cs typeface="Courier New" panose="02070309020205020404" pitchFamily="49" charset="0"/>
              </a:rPr>
              <a:t>Entorno Virtual de </a:t>
            </a:r>
            <a:endParaRPr lang="es-NI" altLang="es-NI" sz="2600" dirty="0" smtClean="0">
              <a:latin typeface="Courier"/>
              <a:cs typeface="Courier New" panose="02070309020205020404" pitchFamily="49" charset="0"/>
            </a:endParaRPr>
          </a:p>
          <a:p>
            <a:pPr marL="0" indent="0" eaLnBrk="1" hangingPunct="1">
              <a:buNone/>
              <a:defRPr/>
            </a:pPr>
            <a:r>
              <a:rPr lang="es-NI" altLang="es-NI" sz="2600" dirty="0" smtClean="0">
                <a:latin typeface="Courier"/>
                <a:cs typeface="Courier New" panose="02070309020205020404" pitchFamily="49" charset="0"/>
              </a:rPr>
              <a:t>Aprendizaje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es-NI" altLang="es-NI" sz="2600" dirty="0" smtClean="0">
              <a:latin typeface="+mj-lt"/>
              <a:cs typeface="Courier New" panose="02070309020205020404" pitchFamily="49" charset="0"/>
            </a:endParaRPr>
          </a:p>
          <a:p>
            <a:pPr marL="0" indent="0" eaLnBrk="1" hangingPunct="1">
              <a:buNone/>
              <a:defRPr/>
            </a:pPr>
            <a:endParaRPr lang="es-NI" altLang="es-NI" sz="2600" dirty="0">
              <a:latin typeface="+mj-lt"/>
              <a:cs typeface="Courier New" panose="02070309020205020404" pitchFamily="49" charset="0"/>
            </a:endParaRPr>
          </a:p>
          <a:p>
            <a:pPr eaLnBrk="1" hangingPunct="1">
              <a:defRPr/>
            </a:pPr>
            <a:endParaRPr lang="es-NI" altLang="es-NI" sz="2600" dirty="0" smtClean="0">
              <a:latin typeface="+mj-lt"/>
              <a:cs typeface="Courier New" panose="02070309020205020404" pitchFamily="49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1100" t="24161" r="15154" b="35973"/>
          <a:stretch/>
        </p:blipFill>
        <p:spPr>
          <a:xfrm>
            <a:off x="179388" y="3622864"/>
            <a:ext cx="4557712" cy="315954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37100" y="3520167"/>
            <a:ext cx="4299396" cy="32932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NI" sz="2600" dirty="0" smtClean="0">
                <a:latin typeface="Courier"/>
              </a:rPr>
              <a:t>Inicio de dinámica </a:t>
            </a:r>
            <a:r>
              <a:rPr lang="es-NI" sz="2600" dirty="0">
                <a:latin typeface="Courier"/>
              </a:rPr>
              <a:t>de aprendizaje institucional que apoya el desarrollo de </a:t>
            </a:r>
            <a:r>
              <a:rPr lang="es-NI" sz="2600" b="1" dirty="0">
                <a:latin typeface="Courier"/>
              </a:rPr>
              <a:t>Universidad Abierta en línea </a:t>
            </a:r>
            <a:r>
              <a:rPr lang="es-NI" sz="2600" dirty="0">
                <a:latin typeface="Courier"/>
              </a:rPr>
              <a:t>(planificación </a:t>
            </a:r>
            <a:r>
              <a:rPr lang="es-NI" sz="2600" dirty="0" err="1">
                <a:latin typeface="Courier"/>
              </a:rPr>
              <a:t>inst.</a:t>
            </a:r>
            <a:r>
              <a:rPr lang="es-NI" sz="2600" dirty="0">
                <a:latin typeface="Courier"/>
              </a:rPr>
              <a:t> 2017</a:t>
            </a:r>
            <a:r>
              <a:rPr lang="es-NI" sz="2600" dirty="0" smtClean="0">
                <a:latin typeface="Courier"/>
              </a:rPr>
              <a:t>).</a:t>
            </a:r>
            <a:endParaRPr lang="es-NI" sz="2600" dirty="0">
              <a:latin typeface="Courier"/>
            </a:endParaRPr>
          </a:p>
        </p:txBody>
      </p:sp>
    </p:spTree>
  </p:cSld>
  <p:clrMapOvr>
    <a:masterClrMapping/>
  </p:clrMapOvr>
  <p:transition spd="slow" advTm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932" t="12348" r="1570" b="4228"/>
          <a:stretch/>
        </p:blipFill>
        <p:spPr>
          <a:xfrm>
            <a:off x="179512" y="322729"/>
            <a:ext cx="8856984" cy="631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3446</TotalTime>
  <Words>429</Words>
  <Application>Microsoft Office PowerPoint</Application>
  <PresentationFormat>Presentación en pantalla (4:3)</PresentationFormat>
  <Paragraphs>77</Paragraphs>
  <Slides>17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Courier</vt:lpstr>
      <vt:lpstr>Courier New</vt:lpstr>
      <vt:lpstr>Times New Roman</vt:lpstr>
      <vt:lpstr>Trebuchet MS</vt:lpstr>
      <vt:lpstr>Wingdings 3</vt:lpstr>
      <vt:lpstr>Faceta</vt:lpstr>
      <vt:lpstr>Workshop EDUNABIO  Resumen de resultados y proyecciones Universidad Nacional Agraria, Nicaragua Argentina, Marzo 2017</vt:lpstr>
      <vt:lpstr>Presentación de PowerPoint</vt:lpstr>
      <vt:lpstr>Presentación de PowerPoint</vt:lpstr>
      <vt:lpstr> </vt:lpstr>
      <vt:lpstr>Presentación de PowerPoint</vt:lpstr>
      <vt:lpstr>Resultados…:</vt:lpstr>
      <vt:lpstr>Fortalecimiento de capacidades en investigaciones en Agrobiodiversidad utilizando “técnicas modernas”.  </vt:lpstr>
      <vt:lpstr>Resultados …</vt:lpstr>
      <vt:lpstr>Presentación de PowerPoint</vt:lpstr>
      <vt:lpstr>*El futuro …Proyectos conjuntos</vt:lpstr>
      <vt:lpstr>El futuro …Proyectos conjuntos de I&amp;D 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winxp</dc:creator>
  <cp:lastModifiedBy>Javier Silva</cp:lastModifiedBy>
  <cp:revision>242</cp:revision>
  <dcterms:created xsi:type="dcterms:W3CDTF">2004-09-29T21:46:25Z</dcterms:created>
  <dcterms:modified xsi:type="dcterms:W3CDTF">2017-03-06T23:14:35Z</dcterms:modified>
</cp:coreProperties>
</file>