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2" r:id="rId3"/>
    <p:sldId id="261" r:id="rId4"/>
    <p:sldId id="265" r:id="rId5"/>
    <p:sldId id="266" r:id="rId6"/>
    <p:sldId id="269" r:id="rId7"/>
    <p:sldId id="270" r:id="rId8"/>
    <p:sldId id="271" r:id="rId9"/>
    <p:sldId id="273" r:id="rId10"/>
    <p:sldId id="276" r:id="rId11"/>
    <p:sldId id="280" r:id="rId12"/>
    <p:sldId id="331" r:id="rId13"/>
    <p:sldId id="287" r:id="rId14"/>
    <p:sldId id="288" r:id="rId15"/>
    <p:sldId id="289" r:id="rId16"/>
    <p:sldId id="258" r:id="rId17"/>
    <p:sldId id="330" r:id="rId18"/>
    <p:sldId id="332" r:id="rId19"/>
    <p:sldId id="314" r:id="rId20"/>
    <p:sldId id="311" r:id="rId21"/>
    <p:sldId id="333" r:id="rId22"/>
    <p:sldId id="260" r:id="rId23"/>
  </p:sldIdLst>
  <p:sldSz cx="9144000" cy="6858000" type="screen4x3"/>
  <p:notesSz cx="6858000" cy="9144000"/>
  <p:defaultTextStyle>
    <a:defPPr>
      <a:defRPr lang="es-N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28B0CD3-954E-4479-803B-1CA99A38AD21}">
          <p14:sldIdLst>
            <p14:sldId id="256"/>
            <p14:sldId id="262"/>
            <p14:sldId id="261"/>
            <p14:sldId id="265"/>
            <p14:sldId id="266"/>
            <p14:sldId id="269"/>
            <p14:sldId id="270"/>
            <p14:sldId id="271"/>
            <p14:sldId id="273"/>
            <p14:sldId id="276"/>
            <p14:sldId id="280"/>
            <p14:sldId id="331"/>
            <p14:sldId id="287"/>
            <p14:sldId id="288"/>
            <p14:sldId id="289"/>
            <p14:sldId id="258"/>
            <p14:sldId id="330"/>
            <p14:sldId id="332"/>
          </p14:sldIdLst>
        </p14:section>
        <p14:section name="Sección sin título" id="{075BC7B4-9C67-461F-A657-818CDCFFF940}">
          <p14:sldIdLst>
            <p14:sldId id="314"/>
            <p14:sldId id="311"/>
            <p14:sldId id="333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471D"/>
    <a:srgbClr val="233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87" autoAdjust="0"/>
    <p:restoredTop sz="93110" autoAdjust="0"/>
  </p:normalViewPr>
  <p:slideViewPr>
    <p:cSldViewPr snapToGrid="0">
      <p:cViewPr varScale="1">
        <p:scale>
          <a:sx n="68" d="100"/>
          <a:sy n="68" d="100"/>
        </p:scale>
        <p:origin x="1614" y="7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66" d="100"/>
          <a:sy n="66" d="100"/>
        </p:scale>
        <p:origin x="2544" y="-3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87856-5716-47F2-9803-3195441E9A5B}" type="datetimeFigureOut">
              <a:rPr lang="es-NI" smtClean="0"/>
              <a:t>06/03/2017</a:t>
            </a:fld>
            <a:endParaRPr lang="es-NI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CBB6E-17A7-4B83-8EA4-930820E933AD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24680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CCA43-06B8-4BFE-8F73-3FA99A552DAF}" type="datetimeFigureOut">
              <a:rPr lang="es-NI" smtClean="0"/>
              <a:t>06/03/2017</a:t>
            </a:fld>
            <a:endParaRPr lang="es-NI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NI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NI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45E46-67B8-425C-B220-6A5365C010A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79115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45E46-67B8-425C-B220-6A5365C010AB}" type="slidenum">
              <a:rPr lang="es-NI" smtClean="0"/>
              <a:t>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968860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45E46-67B8-425C-B220-6A5365C010AB}" type="slidenum">
              <a:rPr lang="es-NI" smtClean="0"/>
              <a:t>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15570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45E46-67B8-425C-B220-6A5365C010AB}" type="slidenum">
              <a:rPr lang="es-NI" smtClean="0"/>
              <a:t>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88453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45E46-67B8-425C-B220-6A5365C010AB}" type="slidenum">
              <a:rPr lang="es-NI" smtClean="0"/>
              <a:t>18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08444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45E46-67B8-425C-B220-6A5365C010AB}" type="slidenum">
              <a:rPr lang="es-NI" smtClean="0"/>
              <a:t>19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03934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A565-A025-49F7-89A4-816DFA318267}" type="datetimeFigureOut">
              <a:rPr lang="es-NI" smtClean="0"/>
              <a:t>06/03/2017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3B6-FF4F-4F58-B42D-AC9ECC996D6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67224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A565-A025-49F7-89A4-816DFA318267}" type="datetimeFigureOut">
              <a:rPr lang="es-NI" smtClean="0"/>
              <a:t>06/03/2017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3B6-FF4F-4F58-B42D-AC9ECC996D6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71271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A565-A025-49F7-89A4-816DFA318267}" type="datetimeFigureOut">
              <a:rPr lang="es-NI" smtClean="0"/>
              <a:t>06/03/2017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3B6-FF4F-4F58-B42D-AC9ECC996D6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794295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A565-A025-49F7-89A4-816DFA318267}" type="datetimeFigureOut">
              <a:rPr lang="es-NI" smtClean="0"/>
              <a:t>06/03/2017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3B6-FF4F-4F58-B42D-AC9ECC996D6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95664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A565-A025-49F7-89A4-816DFA318267}" type="datetimeFigureOut">
              <a:rPr lang="es-NI" smtClean="0"/>
              <a:t>06/03/2017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3B6-FF4F-4F58-B42D-AC9ECC996D6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7952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A565-A025-49F7-89A4-816DFA318267}" type="datetimeFigureOut">
              <a:rPr lang="es-NI" smtClean="0"/>
              <a:t>06/03/2017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3B6-FF4F-4F58-B42D-AC9ECC996D6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933458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A565-A025-49F7-89A4-816DFA318267}" type="datetimeFigureOut">
              <a:rPr lang="es-NI" smtClean="0"/>
              <a:t>06/03/2017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3B6-FF4F-4F58-B42D-AC9ECC996D6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7533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A565-A025-49F7-89A4-816DFA318267}" type="datetimeFigureOut">
              <a:rPr lang="es-NI" smtClean="0"/>
              <a:t>06/03/2017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3B6-FF4F-4F58-B42D-AC9ECC996D6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95963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A565-A025-49F7-89A4-816DFA318267}" type="datetimeFigureOut">
              <a:rPr lang="es-NI" smtClean="0"/>
              <a:t>06/03/2017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3B6-FF4F-4F58-B42D-AC9ECC996D6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470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A565-A025-49F7-89A4-816DFA318267}" type="datetimeFigureOut">
              <a:rPr lang="es-NI" smtClean="0"/>
              <a:t>06/03/2017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3B6-FF4F-4F58-B42D-AC9ECC996D6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46089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8A565-A025-49F7-89A4-816DFA318267}" type="datetimeFigureOut">
              <a:rPr lang="es-NI" smtClean="0"/>
              <a:t>06/03/2017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3B6-FF4F-4F58-B42D-AC9ECC996D6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6673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8A565-A025-49F7-89A4-816DFA318267}" type="datetimeFigureOut">
              <a:rPr lang="es-NI" smtClean="0"/>
              <a:t>06/03/2017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EA3B6-FF4F-4F58-B42D-AC9ECC996D6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2167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8 Grupo"/>
          <p:cNvGrpSpPr>
            <a:grpSpLocks/>
          </p:cNvGrpSpPr>
          <p:nvPr/>
        </p:nvGrpSpPr>
        <p:grpSpPr bwMode="auto">
          <a:xfrm>
            <a:off x="168088" y="0"/>
            <a:ext cx="8975912" cy="6858000"/>
            <a:chOff x="-60371" y="414"/>
            <a:chExt cx="70791" cy="90045"/>
          </a:xfrm>
        </p:grpSpPr>
        <p:pic>
          <p:nvPicPr>
            <p:cNvPr id="14" name="7 Imagen" descr="certificado agraria más redond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371" y="414"/>
              <a:ext cx="70791" cy="90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10 Imagen" descr="UNA logo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299" y="2711"/>
              <a:ext cx="10490" cy="18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CuadroTexto 15"/>
          <p:cNvSpPr txBox="1"/>
          <p:nvPr/>
        </p:nvSpPr>
        <p:spPr>
          <a:xfrm>
            <a:off x="1841524" y="325649"/>
            <a:ext cx="6207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400" dirty="0"/>
              <a:t>                 </a:t>
            </a:r>
            <a:r>
              <a:rPr lang="es-NI" sz="2800" b="1" dirty="0">
                <a:solidFill>
                  <a:schemeClr val="accent1">
                    <a:lumMod val="50000"/>
                  </a:schemeClr>
                </a:solidFill>
              </a:rPr>
              <a:t>UNIVERSIDAD NACIONAL AGRARIA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388685" y="3863223"/>
            <a:ext cx="4080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b="1" dirty="0">
                <a:solidFill>
                  <a:schemeClr val="accent1">
                    <a:lumMod val="50000"/>
                  </a:schemeClr>
                </a:solidFill>
              </a:rPr>
              <a:t>Autores: </a:t>
            </a:r>
          </a:p>
          <a:p>
            <a:r>
              <a:rPr lang="es-ES" b="1" dirty="0" smtClean="0"/>
              <a:t>Mejía-Betancourt Francisca</a:t>
            </a:r>
            <a:endParaRPr lang="es-NI" b="1" dirty="0"/>
          </a:p>
          <a:p>
            <a:r>
              <a:rPr lang="es-ES" b="1" dirty="0" smtClean="0"/>
              <a:t>Alvarado-Rodríguez </a:t>
            </a:r>
            <a:r>
              <a:rPr lang="es-ES" b="1" dirty="0" smtClean="0"/>
              <a:t>Rommel</a:t>
            </a:r>
          </a:p>
          <a:p>
            <a:endParaRPr lang="es-NI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NI" b="1" dirty="0" smtClean="0">
                <a:solidFill>
                  <a:schemeClr val="accent1">
                    <a:lumMod val="50000"/>
                  </a:schemeClr>
                </a:solidFill>
              </a:rPr>
              <a:t>Asesores: </a:t>
            </a:r>
            <a:endParaRPr lang="es-ES" b="1" dirty="0" smtClean="0"/>
          </a:p>
          <a:p>
            <a:r>
              <a:rPr lang="es-ES" b="1" dirty="0" smtClean="0"/>
              <a:t>Vega-Jarquín </a:t>
            </a:r>
            <a:r>
              <a:rPr lang="es-ES" b="1" dirty="0"/>
              <a:t>C</a:t>
            </a:r>
            <a:endParaRPr lang="es-NI" b="1" dirty="0"/>
          </a:p>
          <a:p>
            <a:r>
              <a:rPr lang="es-ES" b="1" dirty="0" smtClean="0"/>
              <a:t>Blandón-Díaz </a:t>
            </a:r>
            <a:r>
              <a:rPr lang="es-ES" b="1" dirty="0"/>
              <a:t>Ulises</a:t>
            </a:r>
            <a:endParaRPr lang="es-NI" b="1" dirty="0"/>
          </a:p>
          <a:p>
            <a:endParaRPr lang="es-NI" b="1" dirty="0"/>
          </a:p>
          <a:p>
            <a:endParaRPr lang="es-NI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515153" y="2392564"/>
            <a:ext cx="6662057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2883" marR="225743" algn="ctr">
              <a:lnSpc>
                <a:spcPct val="115000"/>
              </a:lnSpc>
              <a:spcAft>
                <a:spcPts val="750"/>
              </a:spcAft>
            </a:pPr>
            <a:r>
              <a:rPr lang="es-NI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Evaluación in vitro de hogos nativos antagonistas a </a:t>
            </a:r>
            <a:r>
              <a:rPr lang="es-NI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Moniliophthora</a:t>
            </a:r>
            <a:r>
              <a:rPr lang="es-NI" b="1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NI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roreri</a:t>
            </a:r>
            <a:r>
              <a:rPr lang="es-N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</a:t>
            </a:r>
            <a:r>
              <a:rPr lang="es-NI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Cif</a:t>
            </a:r>
            <a:r>
              <a:rPr lang="es-N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NI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es-N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Par., Evans </a:t>
            </a:r>
            <a:r>
              <a:rPr lang="es-NI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es-NI" b="1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es-NI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s-NI" b="1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 </a:t>
            </a:r>
            <a:r>
              <a:rPr lang="es-NI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N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cultivo de cacao (</a:t>
            </a:r>
            <a:r>
              <a:rPr lang="es-NI" b="1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Theobroma</a:t>
            </a:r>
            <a:r>
              <a:rPr lang="es-NI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cacao </a:t>
            </a:r>
            <a:r>
              <a:rPr lang="es-N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L.)</a:t>
            </a:r>
            <a:endParaRPr lang="es-NI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665032" y="168798"/>
            <a:ext cx="352985" cy="33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sp>
        <p:nvSpPr>
          <p:cNvPr id="22" name="CuadroTexto 21"/>
          <p:cNvSpPr txBox="1"/>
          <p:nvPr/>
        </p:nvSpPr>
        <p:spPr>
          <a:xfrm>
            <a:off x="3390391" y="6135963"/>
            <a:ext cx="2380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600" b="1" dirty="0" smtClean="0">
                <a:solidFill>
                  <a:schemeClr val="accent1">
                    <a:lumMod val="50000"/>
                  </a:schemeClr>
                </a:solidFill>
              </a:rPr>
              <a:t>Marzo, 2017</a:t>
            </a:r>
            <a:endParaRPr lang="es-NI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78471" y="84025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2400" b="1" dirty="0">
                <a:solidFill>
                  <a:schemeClr val="accent1">
                    <a:lumMod val="50000"/>
                  </a:schemeClr>
                </a:solidFill>
              </a:rPr>
              <a:t>FACULTAD DE AGRONOMIA</a:t>
            </a:r>
          </a:p>
        </p:txBody>
      </p:sp>
      <p:pic>
        <p:nvPicPr>
          <p:cNvPr id="21" name="Picture 2" descr="http://www.elheraldo.hn/csp/mediapool/sites/dt.common.streams.StreamServer.cls?STREAMOID=JN0Qo5jwXUD0pycNx5QKds$daE2N3K4ZzOUsqbU5sYtimEdttVYJ3$kyfCXchCbYWCsjLu883Ygn4B49Lvm9bPe2QeMKQdVeZmXF$9l$4uCZ8QDXhaHEp3rvzXRJFdy0KqPHLoMevcTLo3h8xh70Y6N_U_CryOsw6FTOdKL_jpQ-&amp;CONTENTTYPE=image/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45" y="3716692"/>
            <a:ext cx="3465807" cy="2436606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866171" y="1673680"/>
            <a:ext cx="7677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b="1" dirty="0" smtClean="0">
                <a:solidFill>
                  <a:schemeClr val="accent1">
                    <a:lumMod val="50000"/>
                  </a:schemeClr>
                </a:solidFill>
              </a:rPr>
              <a:t>WORKSHOP EDUNABIO-ARGENTINA</a:t>
            </a:r>
            <a:endParaRPr lang="es-NI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25252" y="662146"/>
            <a:ext cx="593519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sz="2400" b="1" dirty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</a:t>
            </a:r>
            <a:r>
              <a:rPr lang="es-NI" sz="2400" b="1" i="1" dirty="0" err="1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Moniliophthora</a:t>
            </a:r>
            <a:r>
              <a:rPr lang="es-NI" sz="2400" b="1" i="1" dirty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roreri</a:t>
            </a:r>
            <a:endParaRPr lang="es-NI" sz="2400" b="1" dirty="0">
              <a:solidFill>
                <a:srgbClr val="2E47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46979" y="1644095"/>
            <a:ext cx="7891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s-N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lave 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taxonómica de </a:t>
            </a:r>
            <a:r>
              <a:rPr lang="es-NI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Barnett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Hunter (1999</a:t>
            </a:r>
            <a:r>
              <a:rPr lang="es-N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características 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macroscópicas descritas por Phillips</a:t>
            </a:r>
            <a:r>
              <a:rPr lang="es-NI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al.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(2006) y microscópicas por Evans </a:t>
            </a:r>
            <a:r>
              <a:rPr lang="es-NI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al. 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(1978).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46979" y="4495145"/>
            <a:ext cx="78917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s-N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laves 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taxonómicas: </a:t>
            </a:r>
          </a:p>
          <a:p>
            <a:pPr algn="just"/>
            <a:endParaRPr lang="es-NI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s-NI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Barnett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Hunter (1999)</a:t>
            </a:r>
          </a:p>
          <a:p>
            <a:pPr algn="just"/>
            <a:r>
              <a:rPr lang="es-NI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Domsch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NI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Gams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Anderson (1980)</a:t>
            </a:r>
          </a:p>
          <a:p>
            <a:pPr algn="just"/>
            <a:r>
              <a:rPr lang="es-NI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Schroers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NI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es-NI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</a:t>
            </a:r>
            <a:r>
              <a:rPr lang="es-N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(1999)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625252" y="3560205"/>
            <a:ext cx="593519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sz="2400" b="1" dirty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hongos antagonistas</a:t>
            </a:r>
          </a:p>
        </p:txBody>
      </p:sp>
    </p:spTree>
    <p:extLst>
      <p:ext uri="{BB962C8B-B14F-4D97-AF65-F5344CB8AC3E}">
        <p14:creationId xmlns:p14="http://schemas.microsoft.com/office/powerpoint/2010/main" val="10867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464881" y="6358169"/>
            <a:ext cx="613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Condiciones:  </a:t>
            </a:r>
            <a:r>
              <a:rPr lang="es-NI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PDA,    pH 5.5 ,   25 °C,   12 horas luz/12 oscuridad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-43138" y="1889023"/>
            <a:ext cx="9221280" cy="4420991"/>
            <a:chOff x="-43138" y="1203223"/>
            <a:chExt cx="9221280" cy="4420991"/>
          </a:xfrm>
        </p:grpSpPr>
        <p:sp>
          <p:nvSpPr>
            <p:cNvPr id="18" name="Rectángulo 17"/>
            <p:cNvSpPr/>
            <p:nvPr/>
          </p:nvSpPr>
          <p:spPr>
            <a:xfrm>
              <a:off x="777377" y="5249615"/>
              <a:ext cx="173797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NI" sz="16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Distancia 6 cm  </a:t>
              </a:r>
            </a:p>
          </p:txBody>
        </p:sp>
        <p:grpSp>
          <p:nvGrpSpPr>
            <p:cNvPr id="7" name="Grupo 6"/>
            <p:cNvGrpSpPr/>
            <p:nvPr/>
          </p:nvGrpSpPr>
          <p:grpSpPr>
            <a:xfrm>
              <a:off x="-43138" y="1203223"/>
              <a:ext cx="9221280" cy="4420991"/>
              <a:chOff x="-43138" y="1203223"/>
              <a:chExt cx="9221280" cy="4420991"/>
            </a:xfrm>
          </p:grpSpPr>
          <p:sp>
            <p:nvSpPr>
              <p:cNvPr id="19" name="Rectángulo 18"/>
              <p:cNvSpPr/>
              <p:nvPr/>
            </p:nvSpPr>
            <p:spPr>
              <a:xfrm>
                <a:off x="3769458" y="5285660"/>
                <a:ext cx="17379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NI" sz="16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Distancia 4 cm  </a:t>
                </a:r>
              </a:p>
            </p:txBody>
          </p:sp>
          <p:grpSp>
            <p:nvGrpSpPr>
              <p:cNvPr id="6" name="Grupo 5"/>
              <p:cNvGrpSpPr/>
              <p:nvPr/>
            </p:nvGrpSpPr>
            <p:grpSpPr>
              <a:xfrm>
                <a:off x="-43138" y="1203223"/>
                <a:ext cx="9221280" cy="4420991"/>
                <a:chOff x="-43138" y="1203223"/>
                <a:chExt cx="9221280" cy="4420991"/>
              </a:xfrm>
            </p:grpSpPr>
            <p:sp>
              <p:nvSpPr>
                <p:cNvPr id="20" name="Rectángulo 19"/>
                <p:cNvSpPr/>
                <p:nvPr/>
              </p:nvSpPr>
              <p:spPr>
                <a:xfrm>
                  <a:off x="6833874" y="5285660"/>
                  <a:ext cx="173797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s-NI" sz="16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Distancia 4 cm  </a:t>
                  </a:r>
                </a:p>
              </p:txBody>
            </p:sp>
            <p:grpSp>
              <p:nvGrpSpPr>
                <p:cNvPr id="5" name="Grupo 4"/>
                <p:cNvGrpSpPr/>
                <p:nvPr/>
              </p:nvGrpSpPr>
              <p:grpSpPr>
                <a:xfrm>
                  <a:off x="-43138" y="1203223"/>
                  <a:ext cx="9221280" cy="4075232"/>
                  <a:chOff x="-43138" y="1203223"/>
                  <a:chExt cx="9221280" cy="4075232"/>
                </a:xfrm>
              </p:grpSpPr>
              <p:grpSp>
                <p:nvGrpSpPr>
                  <p:cNvPr id="14" name="Grupo 13"/>
                  <p:cNvGrpSpPr/>
                  <p:nvPr/>
                </p:nvGrpSpPr>
                <p:grpSpPr>
                  <a:xfrm>
                    <a:off x="3049789" y="2164865"/>
                    <a:ext cx="3104575" cy="3065435"/>
                    <a:chOff x="1433455" y="2090798"/>
                    <a:chExt cx="3631180" cy="3594821"/>
                  </a:xfrm>
                </p:grpSpPr>
                <p:sp>
                  <p:nvSpPr>
                    <p:cNvPr id="2" name="Elipse 1"/>
                    <p:cNvSpPr/>
                    <p:nvPr/>
                  </p:nvSpPr>
                  <p:spPr>
                    <a:xfrm>
                      <a:off x="1532962" y="2196667"/>
                      <a:ext cx="3442447" cy="3394605"/>
                    </a:xfrm>
                    <a:prstGeom prst="ellipse">
                      <a:avLst/>
                    </a:prstGeom>
                    <a:noFill/>
                    <a:ln w="381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NI" sz="1350"/>
                    </a:p>
                  </p:txBody>
                </p:sp>
                <p:pic>
                  <p:nvPicPr>
                    <p:cNvPr id="12" name="Imagen 11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b="2109"/>
                    <a:stretch/>
                  </p:blipFill>
                  <p:spPr>
                    <a:xfrm>
                      <a:off x="1433455" y="2090798"/>
                      <a:ext cx="3631180" cy="3594821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</p:spPr>
                </p:pic>
              </p:grpSp>
              <p:grpSp>
                <p:nvGrpSpPr>
                  <p:cNvPr id="4" name="Grupo 3"/>
                  <p:cNvGrpSpPr/>
                  <p:nvPr/>
                </p:nvGrpSpPr>
                <p:grpSpPr>
                  <a:xfrm>
                    <a:off x="265410" y="1203223"/>
                    <a:ext cx="8459416" cy="936601"/>
                    <a:chOff x="265410" y="730783"/>
                    <a:chExt cx="8459416" cy="936601"/>
                  </a:xfrm>
                </p:grpSpPr>
                <p:sp>
                  <p:nvSpPr>
                    <p:cNvPr id="8" name="CuadroTexto 7"/>
                    <p:cNvSpPr txBox="1"/>
                    <p:nvPr/>
                  </p:nvSpPr>
                  <p:spPr>
                    <a:xfrm>
                      <a:off x="3387221" y="730783"/>
                      <a:ext cx="2302074" cy="92333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NI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CULTIVO DUAL </a:t>
                      </a:r>
                      <a:r>
                        <a:rPr lang="es-NI" b="1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Paecilomyces-Moniliophthora</a:t>
                      </a:r>
                      <a:endParaRPr lang="es-NI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" name="CuadroTexto 8"/>
                    <p:cNvSpPr txBox="1"/>
                    <p:nvPr/>
                  </p:nvSpPr>
                  <p:spPr>
                    <a:xfrm>
                      <a:off x="6408389" y="730783"/>
                      <a:ext cx="2316437" cy="92333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NI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CULTIVO DUAL </a:t>
                      </a:r>
                      <a:r>
                        <a:rPr lang="es-NI" b="1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Clonostachys-Moniliophthora</a:t>
                      </a:r>
                      <a:endParaRPr lang="es-NI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" name="CuadroTexto 14"/>
                    <p:cNvSpPr txBox="1"/>
                    <p:nvPr/>
                  </p:nvSpPr>
                  <p:spPr>
                    <a:xfrm>
                      <a:off x="265410" y="744054"/>
                      <a:ext cx="2302074" cy="92333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NI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CULTIVO DUAL  </a:t>
                      </a:r>
                      <a:r>
                        <a:rPr lang="es-NI" b="1" i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Trichoderma-Moniliophthora</a:t>
                      </a:r>
                      <a:endParaRPr lang="es-NI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2" name="Grupo 21"/>
                  <p:cNvGrpSpPr/>
                  <p:nvPr/>
                </p:nvGrpSpPr>
                <p:grpSpPr>
                  <a:xfrm>
                    <a:off x="-43138" y="2246288"/>
                    <a:ext cx="3149600" cy="3032167"/>
                    <a:chOff x="470873" y="2082127"/>
                    <a:chExt cx="3510609" cy="3484996"/>
                  </a:xfrm>
                </p:grpSpPr>
                <p:sp>
                  <p:nvSpPr>
                    <p:cNvPr id="17" name="Elipse 16"/>
                    <p:cNvSpPr/>
                    <p:nvPr/>
                  </p:nvSpPr>
                  <p:spPr>
                    <a:xfrm>
                      <a:off x="563632" y="2082127"/>
                      <a:ext cx="3325091" cy="3336068"/>
                    </a:xfrm>
                    <a:prstGeom prst="ellipse">
                      <a:avLst/>
                    </a:prstGeom>
                    <a:no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NI" sz="1350"/>
                    </a:p>
                  </p:txBody>
                </p:sp>
                <p:pic>
                  <p:nvPicPr>
                    <p:cNvPr id="21" name="Imagen 20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470873" y="2149818"/>
                      <a:ext cx="3510609" cy="3417305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</p:spPr>
                </p:pic>
              </p:grp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6124407" y="2269073"/>
                    <a:ext cx="3053735" cy="2937739"/>
                    <a:chOff x="8120353" y="1817297"/>
                    <a:chExt cx="3583046" cy="3453143"/>
                  </a:xfrm>
                </p:grpSpPr>
                <p:sp>
                  <p:nvSpPr>
                    <p:cNvPr id="3" name="Elipse 2"/>
                    <p:cNvSpPr/>
                    <p:nvPr/>
                  </p:nvSpPr>
                  <p:spPr>
                    <a:xfrm>
                      <a:off x="8190653" y="1817297"/>
                      <a:ext cx="3442447" cy="3394605"/>
                    </a:xfrm>
                    <a:prstGeom prst="ellipse">
                      <a:avLst/>
                    </a:prstGeom>
                    <a:noFill/>
                    <a:ln w="381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NI" sz="1350"/>
                    </a:p>
                  </p:txBody>
                </p:sp>
                <p:pic>
                  <p:nvPicPr>
                    <p:cNvPr id="23" name="Imagen 22"/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-898" t="1" r="-2220" b="3049"/>
                    <a:stretch/>
                  </p:blipFill>
                  <p:spPr>
                    <a:xfrm>
                      <a:off x="8120353" y="1837114"/>
                      <a:ext cx="3583046" cy="3433326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</p:spPr>
                </p:pic>
              </p:grpSp>
            </p:grpSp>
          </p:grpSp>
        </p:grpSp>
      </p:grpSp>
      <p:sp>
        <p:nvSpPr>
          <p:cNvPr id="25" name="CuadroTexto 24"/>
          <p:cNvSpPr txBox="1"/>
          <p:nvPr/>
        </p:nvSpPr>
        <p:spPr>
          <a:xfrm>
            <a:off x="2001875" y="255231"/>
            <a:ext cx="513915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sz="2400" b="1" dirty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de antagonismo </a:t>
            </a:r>
            <a:r>
              <a:rPr lang="es-NI" sz="2400" b="1" i="1" dirty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endParaRPr lang="es-NI" sz="2400" b="1" dirty="0">
              <a:solidFill>
                <a:srgbClr val="2E47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23932" y="834464"/>
            <a:ext cx="86290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N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Técnica 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enfrentamiento dual (</a:t>
            </a:r>
            <a:r>
              <a:rPr lang="es-NI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Howell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2003), evaluando 68 tratamientos. </a:t>
            </a:r>
            <a:r>
              <a:rPr lang="es-NI" dirty="0">
                <a:latin typeface="Arial" panose="020B0604020202020204" pitchFamily="34" charset="0"/>
                <a:cs typeface="Arial" panose="020B0604020202020204" pitchFamily="34" charset="0"/>
              </a:rPr>
              <a:t>Se utilizó </a:t>
            </a:r>
            <a:r>
              <a:rPr lang="es-NI" dirty="0" smtClean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NI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DCA</a:t>
            </a:r>
            <a:r>
              <a:rPr lang="es-NI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NI" dirty="0">
                <a:latin typeface="Arial" panose="020B0604020202020204" pitchFamily="34" charset="0"/>
                <a:cs typeface="Arial" panose="020B0604020202020204" pitchFamily="34" charset="0"/>
              </a:rPr>
              <a:t>con 6 réplicas</a:t>
            </a:r>
            <a:r>
              <a:rPr lang="es-NI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NI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ANDEVA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N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diferencia 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s-N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medias </a:t>
            </a:r>
            <a:r>
              <a:rPr lang="es-NI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Tukey</a:t>
            </a:r>
            <a:r>
              <a:rPr lang="es-N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(α=0.05).</a:t>
            </a:r>
            <a:endParaRPr lang="es-NI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s-N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8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rir llave 2"/>
          <p:cNvSpPr/>
          <p:nvPr/>
        </p:nvSpPr>
        <p:spPr>
          <a:xfrm>
            <a:off x="752763" y="537002"/>
            <a:ext cx="716280" cy="6148387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4" name="Abrir llave 3"/>
          <p:cNvSpPr/>
          <p:nvPr/>
        </p:nvSpPr>
        <p:spPr>
          <a:xfrm>
            <a:off x="3221004" y="1011986"/>
            <a:ext cx="518160" cy="192306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5" name="Abrir llave 4"/>
          <p:cNvSpPr/>
          <p:nvPr/>
        </p:nvSpPr>
        <p:spPr>
          <a:xfrm>
            <a:off x="3230962" y="3128499"/>
            <a:ext cx="518160" cy="2724548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6" name="Abrir llave 5"/>
          <p:cNvSpPr/>
          <p:nvPr/>
        </p:nvSpPr>
        <p:spPr>
          <a:xfrm>
            <a:off x="3200400" y="6044822"/>
            <a:ext cx="518160" cy="73459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9" name="Rectángulo 8"/>
          <p:cNvSpPr/>
          <p:nvPr/>
        </p:nvSpPr>
        <p:spPr>
          <a:xfrm>
            <a:off x="3692636" y="1126487"/>
            <a:ext cx="2424574" cy="36933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es-NI" b="1" dirty="0">
                <a:latin typeface="Arial" panose="020B0604020202020204" pitchFamily="34" charset="0"/>
                <a:cs typeface="Arial" panose="020B0604020202020204" pitchFamily="34" charset="0"/>
              </a:rPr>
              <a:t>Tasa de Crecimiento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675447" y="1812174"/>
            <a:ext cx="2569934" cy="36933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es-NI" b="1" dirty="0">
                <a:latin typeface="Arial" panose="020B0604020202020204" pitchFamily="34" charset="0"/>
                <a:cs typeface="Arial" panose="020B0604020202020204" pitchFamily="34" charset="0"/>
              </a:rPr>
              <a:t>Ritmo de Crecimiento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675447" y="2445772"/>
            <a:ext cx="2569934" cy="36933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es-NI" b="1" dirty="0">
                <a:latin typeface="Arial" panose="020B0604020202020204" pitchFamily="34" charset="0"/>
                <a:cs typeface="Arial" panose="020B0604020202020204" pitchFamily="34" charset="0"/>
              </a:rPr>
              <a:t>Media de Crecimiento</a:t>
            </a:r>
          </a:p>
        </p:txBody>
      </p:sp>
      <p:sp>
        <p:nvSpPr>
          <p:cNvPr id="12" name="Abrir llave 11"/>
          <p:cNvSpPr/>
          <p:nvPr/>
        </p:nvSpPr>
        <p:spPr>
          <a:xfrm>
            <a:off x="6425656" y="793093"/>
            <a:ext cx="129361" cy="649794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3" name="Abrir llave 12"/>
          <p:cNvSpPr/>
          <p:nvPr/>
        </p:nvSpPr>
        <p:spPr>
          <a:xfrm>
            <a:off x="6425656" y="1611071"/>
            <a:ext cx="190322" cy="52707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4" name="Abrir llave 13"/>
          <p:cNvSpPr/>
          <p:nvPr/>
        </p:nvSpPr>
        <p:spPr>
          <a:xfrm>
            <a:off x="6456135" y="2316665"/>
            <a:ext cx="159843" cy="788428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5" name="Rectángulo 14"/>
          <p:cNvSpPr/>
          <p:nvPr/>
        </p:nvSpPr>
        <p:spPr>
          <a:xfrm>
            <a:off x="6555018" y="762000"/>
            <a:ext cx="2108040" cy="553998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NI" sz="1600" dirty="0" err="1">
                <a:latin typeface="Arial" panose="020B0604020202020204" pitchFamily="34" charset="0"/>
                <a:cs typeface="Arial" panose="020B0604020202020204" pitchFamily="34" charset="0"/>
              </a:rPr>
              <a:t>Guigón</a:t>
            </a:r>
            <a:r>
              <a:rPr lang="es-N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NI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s-NI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N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2010)</a:t>
            </a:r>
          </a:p>
          <a:p>
            <a:pPr algn="just"/>
            <a:r>
              <a:rPr lang="es-NI" sz="1400" dirty="0" err="1">
                <a:latin typeface="Arial" panose="020B0604020202020204" pitchFamily="34" charset="0"/>
                <a:cs typeface="Arial" panose="020B0604020202020204" pitchFamily="34" charset="0"/>
              </a:rPr>
              <a:t>TCR</a:t>
            </a:r>
            <a:r>
              <a:rPr lang="es-NI" sz="1400" dirty="0">
                <a:latin typeface="Arial" panose="020B0604020202020204" pitchFamily="34" charset="0"/>
                <a:cs typeface="Arial" panose="020B0604020202020204" pitchFamily="34" charset="0"/>
              </a:rPr>
              <a:t>= (</a:t>
            </a:r>
            <a:r>
              <a:rPr lang="es-NI" sz="1400" dirty="0" err="1">
                <a:latin typeface="Arial" panose="020B0604020202020204" pitchFamily="34" charset="0"/>
                <a:cs typeface="Arial" panose="020B0604020202020204" pitchFamily="34" charset="0"/>
              </a:rPr>
              <a:t>CRF</a:t>
            </a:r>
            <a:r>
              <a:rPr lang="es-NI" sz="1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NI" sz="1400" dirty="0" err="1">
                <a:latin typeface="Arial" panose="020B0604020202020204" pitchFamily="34" charset="0"/>
                <a:cs typeface="Arial" panose="020B0604020202020204" pitchFamily="34" charset="0"/>
              </a:rPr>
              <a:t>CRI</a:t>
            </a:r>
            <a:r>
              <a:rPr lang="es-NI" sz="1400" dirty="0">
                <a:latin typeface="Arial" panose="020B0604020202020204" pitchFamily="34" charset="0"/>
                <a:cs typeface="Arial" panose="020B0604020202020204" pitchFamily="34" charset="0"/>
              </a:rPr>
              <a:t>) / </a:t>
            </a:r>
            <a:r>
              <a:rPr lang="es-N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endParaRPr lang="es-N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673222" y="2272793"/>
            <a:ext cx="1989836" cy="83099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NI" sz="1600" dirty="0">
                <a:latin typeface="Arial" panose="020B0604020202020204" pitchFamily="34" charset="0"/>
                <a:cs typeface="Arial" panose="020B0604020202020204" pitchFamily="34" charset="0"/>
              </a:rPr>
              <a:t>Promedio del crecimiento radial acumulado </a:t>
            </a:r>
            <a:r>
              <a:rPr lang="es-N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NI" sz="16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s-NI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647691" y="1774844"/>
            <a:ext cx="2354899" cy="338554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NI" sz="1600" dirty="0">
                <a:latin typeface="Arial" panose="020B0604020202020204" pitchFamily="34" charset="0"/>
                <a:cs typeface="Arial" panose="020B0604020202020204" pitchFamily="34" charset="0"/>
              </a:rPr>
              <a:t>French y </a:t>
            </a:r>
            <a:r>
              <a:rPr lang="es-NI" sz="1600" dirty="0" err="1">
                <a:latin typeface="Arial" panose="020B0604020202020204" pitchFamily="34" charset="0"/>
                <a:cs typeface="Arial" panose="020B0604020202020204" pitchFamily="34" charset="0"/>
              </a:rPr>
              <a:t>Hebert</a:t>
            </a:r>
            <a:r>
              <a:rPr lang="es-NI" sz="1600" dirty="0">
                <a:latin typeface="Arial" panose="020B0604020202020204" pitchFamily="34" charset="0"/>
                <a:cs typeface="Arial" panose="020B0604020202020204" pitchFamily="34" charset="0"/>
              </a:rPr>
              <a:t> (1982) </a:t>
            </a:r>
            <a:endParaRPr lang="es-NI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269889" y="3901788"/>
            <a:ext cx="168402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NI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NI" b="1" dirty="0">
                <a:latin typeface="Arial" panose="020B0604020202020204" pitchFamily="34" charset="0"/>
                <a:cs typeface="Arial" panose="020B0604020202020204" pitchFamily="34" charset="0"/>
              </a:rPr>
              <a:t>Competencia por espacio y nutrientes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3657628" y="3291447"/>
            <a:ext cx="2587754" cy="615553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NI" sz="1700" b="1" dirty="0">
                <a:latin typeface="Arial" panose="020B0604020202020204" pitchFamily="34" charset="0"/>
                <a:cs typeface="Arial" panose="020B0604020202020204" pitchFamily="34" charset="0"/>
              </a:rPr>
              <a:t>Tiempo de contacto Antagonista-Patógeno</a:t>
            </a:r>
            <a:endParaRPr lang="es-NI" sz="1700" dirty="0"/>
          </a:p>
        </p:txBody>
      </p:sp>
      <p:sp>
        <p:nvSpPr>
          <p:cNvPr id="21" name="Rectángulo 20"/>
          <p:cNvSpPr/>
          <p:nvPr/>
        </p:nvSpPr>
        <p:spPr>
          <a:xfrm>
            <a:off x="3657628" y="4134216"/>
            <a:ext cx="2587754" cy="854080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NI" sz="1650" b="1" dirty="0">
                <a:latin typeface="Arial" panose="020B0604020202020204" pitchFamily="34" charset="0"/>
                <a:cs typeface="Arial" panose="020B0604020202020204" pitchFamily="34" charset="0"/>
              </a:rPr>
              <a:t>Porcentaje de </a:t>
            </a:r>
            <a:r>
              <a:rPr lang="es-NI" sz="165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Inhibición</a:t>
            </a:r>
          </a:p>
          <a:p>
            <a:pPr algn="just"/>
            <a:r>
              <a:rPr lang="es-NI" sz="16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NI" sz="1650" b="1" dirty="0">
                <a:latin typeface="Arial" panose="020B0604020202020204" pitchFamily="34" charset="0"/>
                <a:cs typeface="Arial" panose="020B0604020202020204" pitchFamily="34" charset="0"/>
              </a:rPr>
              <a:t>del Crecimiento Radial</a:t>
            </a:r>
            <a:endParaRPr lang="es-NI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657628" y="5130364"/>
            <a:ext cx="2587752" cy="646331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NI" b="1" dirty="0">
                <a:latin typeface="Arial" panose="020B0604020202020204" pitchFamily="34" charset="0"/>
                <a:cs typeface="Arial" panose="020B0604020202020204" pitchFamily="34" charset="0"/>
              </a:rPr>
              <a:t>Competencia por </a:t>
            </a:r>
            <a:endParaRPr lang="es-NI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NI" b="1" dirty="0" smtClean="0">
                <a:latin typeface="Arial" panose="020B0604020202020204" pitchFamily="34" charset="0"/>
                <a:cs typeface="Arial" panose="020B0604020202020204" pitchFamily="34" charset="0"/>
              </a:rPr>
              <a:t>sustrato</a:t>
            </a:r>
            <a:endParaRPr lang="es-NI" dirty="0"/>
          </a:p>
        </p:txBody>
      </p:sp>
      <p:sp>
        <p:nvSpPr>
          <p:cNvPr id="23" name="Rectángulo 22"/>
          <p:cNvSpPr/>
          <p:nvPr/>
        </p:nvSpPr>
        <p:spPr>
          <a:xfrm>
            <a:off x="1194723" y="6232427"/>
            <a:ext cx="200567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s-NI" b="1" dirty="0" err="1">
                <a:latin typeface="Arial" panose="020B0604020202020204" pitchFamily="34" charset="0"/>
                <a:cs typeface="Arial" panose="020B0604020202020204" pitchFamily="34" charset="0"/>
              </a:rPr>
              <a:t>Micoparasitismo</a:t>
            </a:r>
            <a:endParaRPr lang="es-N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3646020" y="6218310"/>
            <a:ext cx="4942379" cy="36933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es-NI" b="1" dirty="0">
                <a:latin typeface="Arial" panose="020B0604020202020204" pitchFamily="34" charset="0"/>
                <a:cs typeface="Arial" panose="020B0604020202020204" pitchFamily="34" charset="0"/>
              </a:rPr>
              <a:t>Interacciones </a:t>
            </a:r>
            <a:r>
              <a:rPr lang="es-NI" b="1" dirty="0" err="1">
                <a:latin typeface="Arial" panose="020B0604020202020204" pitchFamily="34" charset="0"/>
                <a:cs typeface="Arial" panose="020B0604020202020204" pitchFamily="34" charset="0"/>
              </a:rPr>
              <a:t>hifales</a:t>
            </a:r>
            <a:r>
              <a:rPr lang="es-NI" b="1" dirty="0">
                <a:latin typeface="Arial" panose="020B0604020202020204" pitchFamily="34" charset="0"/>
                <a:cs typeface="Arial" panose="020B0604020202020204" pitchFamily="34" charset="0"/>
              </a:rPr>
              <a:t> antagonista-patógeno</a:t>
            </a:r>
            <a:endParaRPr lang="es-NI" b="1" dirty="0"/>
          </a:p>
        </p:txBody>
      </p:sp>
      <p:sp>
        <p:nvSpPr>
          <p:cNvPr id="26" name="Abrir llave 25"/>
          <p:cNvSpPr/>
          <p:nvPr/>
        </p:nvSpPr>
        <p:spPr>
          <a:xfrm>
            <a:off x="6440894" y="3365019"/>
            <a:ext cx="228246" cy="628412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7" name="Abrir llave 26"/>
          <p:cNvSpPr/>
          <p:nvPr/>
        </p:nvSpPr>
        <p:spPr>
          <a:xfrm>
            <a:off x="6444882" y="4124873"/>
            <a:ext cx="189242" cy="739587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8" name="Abrir llave 27"/>
          <p:cNvSpPr/>
          <p:nvPr/>
        </p:nvSpPr>
        <p:spPr>
          <a:xfrm>
            <a:off x="6450510" y="5125403"/>
            <a:ext cx="228246" cy="628412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9" name="Rectángulo 28"/>
          <p:cNvSpPr/>
          <p:nvPr/>
        </p:nvSpPr>
        <p:spPr>
          <a:xfrm>
            <a:off x="6697686" y="3494559"/>
            <a:ext cx="663964" cy="338554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es-N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Días </a:t>
            </a:r>
            <a:endParaRPr lang="es-NI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6615977" y="4103335"/>
            <a:ext cx="2517903" cy="861774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NI" dirty="0" smtClean="0">
                <a:latin typeface="Arial" panose="020B0604020202020204" pitchFamily="34" charset="0"/>
                <a:cs typeface="Arial" panose="020B0604020202020204" pitchFamily="34" charset="0"/>
              </a:rPr>
              <a:t>Samaniego </a:t>
            </a:r>
            <a:r>
              <a:rPr lang="es-NI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s-NI" dirty="0" smtClean="0">
                <a:latin typeface="Arial" panose="020B0604020202020204" pitchFamily="34" charset="0"/>
                <a:cs typeface="Arial" panose="020B0604020202020204" pitchFamily="34" charset="0"/>
              </a:rPr>
              <a:t>. (1989      </a:t>
            </a:r>
          </a:p>
          <a:p>
            <a:r>
              <a:rPr lang="es-NI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PICR</a:t>
            </a:r>
            <a:r>
              <a:rPr lang="es-N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 [(R1 - R2)/R1] x 100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6615978" y="5091714"/>
            <a:ext cx="2517903" cy="58477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NI" sz="1600" dirty="0">
                <a:latin typeface="Arial" panose="020B0604020202020204" pitchFamily="34" charset="0"/>
                <a:cs typeface="Arial" panose="020B0604020202020204" pitchFamily="34" charset="0"/>
              </a:rPr>
              <a:t>Escala de Bell </a:t>
            </a:r>
            <a:r>
              <a:rPr lang="es-NI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s-NI" sz="1600" dirty="0">
                <a:latin typeface="Arial" panose="020B0604020202020204" pitchFamily="34" charset="0"/>
                <a:cs typeface="Arial" panose="020B0604020202020204" pitchFamily="34" charset="0"/>
              </a:rPr>
              <a:t>(1982)</a:t>
            </a:r>
            <a:endParaRPr lang="es-NI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294276" y="1478511"/>
            <a:ext cx="1682146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NI" b="1" dirty="0">
                <a:latin typeface="Arial" panose="020B0604020202020204" pitchFamily="34" charset="0"/>
                <a:cs typeface="Arial" panose="020B0604020202020204" pitchFamily="34" charset="0"/>
              </a:rPr>
              <a:t>Variables de crecimiento radial </a:t>
            </a:r>
            <a:endParaRPr lang="es-NI" dirty="0"/>
          </a:p>
        </p:txBody>
      </p:sp>
      <p:sp>
        <p:nvSpPr>
          <p:cNvPr id="34" name="Rectángulo 33"/>
          <p:cNvSpPr/>
          <p:nvPr/>
        </p:nvSpPr>
        <p:spPr>
          <a:xfrm>
            <a:off x="209764" y="2316665"/>
            <a:ext cx="365168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NI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endParaRPr lang="es-N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5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529476" y="340280"/>
            <a:ext cx="7886700" cy="4522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NI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372858" y="1102247"/>
            <a:ext cx="619993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Aislamiento e identificación de </a:t>
            </a:r>
            <a:r>
              <a:rPr lang="es-NI" sz="24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roreri</a:t>
            </a:r>
            <a:endParaRPr lang="es-NI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88" y="2046717"/>
            <a:ext cx="8728396" cy="461534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889652" y="2692534"/>
            <a:ext cx="3270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´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889652" y="4198343"/>
            <a:ext cx="3270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´</a:t>
            </a:r>
          </a:p>
        </p:txBody>
      </p:sp>
    </p:spTree>
    <p:extLst>
      <p:ext uri="{BB962C8B-B14F-4D97-AF65-F5344CB8AC3E}">
        <p14:creationId xmlns:p14="http://schemas.microsoft.com/office/powerpoint/2010/main" val="41608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16" y="1416700"/>
            <a:ext cx="8807715" cy="51002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069015" y="2059489"/>
            <a:ext cx="3270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´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777532" y="3801597"/>
            <a:ext cx="3270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´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457192" y="374769"/>
            <a:ext cx="619993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Aislamiento e identificación de </a:t>
            </a:r>
            <a:r>
              <a:rPr lang="es-NI" sz="24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roreri</a:t>
            </a:r>
            <a:endParaRPr lang="es-NI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4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13872" y="1072851"/>
            <a:ext cx="442243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NI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 de las esporas de </a:t>
            </a:r>
            <a:r>
              <a:rPr lang="es-NI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 roreri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1484763" y="1472961"/>
            <a:ext cx="6249328" cy="3157096"/>
            <a:chOff x="3074894" y="1220970"/>
            <a:chExt cx="6096000" cy="3297242"/>
          </a:xfrm>
        </p:grpSpPr>
        <p:pic>
          <p:nvPicPr>
            <p:cNvPr id="3" name="Imagen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894" y="1590302"/>
              <a:ext cx="6096000" cy="29279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ángulo 3"/>
            <p:cNvSpPr/>
            <p:nvPr/>
          </p:nvSpPr>
          <p:spPr>
            <a:xfrm>
              <a:off x="3135679" y="1220970"/>
              <a:ext cx="5921292" cy="385727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NI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Elípticas (E)      </a:t>
              </a:r>
              <a:r>
                <a:rPr lang="es-NI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Subglobosas</a:t>
              </a:r>
              <a:r>
                <a:rPr lang="es-NI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(S)      Globosas (G)</a:t>
              </a:r>
              <a:endParaRPr lang="es-NI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ángulo 5"/>
          <p:cNvSpPr/>
          <p:nvPr/>
        </p:nvSpPr>
        <p:spPr>
          <a:xfrm>
            <a:off x="1272565" y="4875186"/>
            <a:ext cx="634947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NI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Longitud y porcentaje de las esporas de </a:t>
            </a:r>
            <a:r>
              <a:rPr lang="es-NI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 roreri</a:t>
            </a: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470448"/>
              </p:ext>
            </p:extLst>
          </p:nvPr>
        </p:nvGraphicFramePr>
        <p:xfrm>
          <a:off x="1842988" y="5362380"/>
          <a:ext cx="5341258" cy="1383772"/>
        </p:xfrm>
        <a:graphic>
          <a:graphicData uri="http://schemas.openxmlformats.org/drawingml/2006/table">
            <a:tbl>
              <a:tblPr firstRow="1" bandRow="1"/>
              <a:tblGrid>
                <a:gridCol w="1496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9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5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87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NI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Forma</a:t>
                      </a:r>
                      <a:endParaRPr lang="es-NI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NI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Longitud (µm)</a:t>
                      </a:r>
                      <a:endParaRPr lang="es-NI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NI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NI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6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NI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Globosas</a:t>
                      </a:r>
                      <a:endParaRPr lang="es-NI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NI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4.91</a:t>
                      </a:r>
                      <a:endParaRPr lang="es-NI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NI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6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NI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Subglobosas</a:t>
                      </a:r>
                      <a:endParaRPr lang="es-NI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NI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7.79</a:t>
                      </a:r>
                      <a:endParaRPr lang="es-NI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NI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6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NI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Elípticas</a:t>
                      </a:r>
                      <a:endParaRPr lang="es-NI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2788" indent="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NI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10.37</a:t>
                      </a:r>
                      <a:endParaRPr lang="es-NI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NI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1457192" y="374769"/>
            <a:ext cx="619993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Aislamiento e identificación de </a:t>
            </a:r>
            <a:r>
              <a:rPr lang="es-NI" sz="24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roreri</a:t>
            </a:r>
            <a:endParaRPr lang="es-NI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02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1" t="16101" r="20188" b="36100"/>
          <a:stretch/>
        </p:blipFill>
        <p:spPr>
          <a:xfrm>
            <a:off x="764354" y="1453964"/>
            <a:ext cx="2084095" cy="10918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30638" r="17866" b="19197"/>
          <a:stretch/>
        </p:blipFill>
        <p:spPr>
          <a:xfrm>
            <a:off x="765349" y="2736025"/>
            <a:ext cx="2094138" cy="11249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t="14514" r="40453" b="8611"/>
          <a:stretch/>
        </p:blipFill>
        <p:spPr>
          <a:xfrm rot="5400000">
            <a:off x="1237626" y="3555104"/>
            <a:ext cx="1127507" cy="207405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-83368" y="1850995"/>
            <a:ext cx="1059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Corteza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0" y="3077389"/>
            <a:ext cx="837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Hoja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-39894" y="4392593"/>
            <a:ext cx="837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Fruto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-39894" y="5791162"/>
            <a:ext cx="837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Suelo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1" t="5473" r="21606"/>
          <a:stretch/>
        </p:blipFill>
        <p:spPr>
          <a:xfrm rot="5400000">
            <a:off x="5812804" y="1260147"/>
            <a:ext cx="1702791" cy="1791736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7677522" y="1922524"/>
            <a:ext cx="144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Aislados </a:t>
            </a:r>
            <a:r>
              <a:rPr lang="es-NI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endParaRPr lang="es-NI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648492" y="3755845"/>
            <a:ext cx="157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Aislados Paecilomyces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7663006" y="5589166"/>
            <a:ext cx="1544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Aislado </a:t>
            </a:r>
            <a:r>
              <a:rPr lang="es-NI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Clonostachys</a:t>
            </a:r>
            <a:endParaRPr lang="es-NI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Conector recto de flecha 27"/>
          <p:cNvCxnSpPr>
            <a:stCxn id="2" idx="3"/>
            <a:endCxn id="20" idx="1"/>
          </p:cNvCxnSpPr>
          <p:nvPr/>
        </p:nvCxnSpPr>
        <p:spPr>
          <a:xfrm flipV="1">
            <a:off x="2813092" y="4023453"/>
            <a:ext cx="2942751" cy="193698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2708" r="21959" b="2825"/>
          <a:stretch/>
        </p:blipFill>
        <p:spPr>
          <a:xfrm rot="5400000">
            <a:off x="5838169" y="4979449"/>
            <a:ext cx="1674514" cy="1822459"/>
          </a:xfrm>
          <a:prstGeom prst="rect">
            <a:avLst/>
          </a:prstGeom>
        </p:spPr>
      </p:pic>
      <p:cxnSp>
        <p:nvCxnSpPr>
          <p:cNvPr id="32" name="Conector recto de flecha 31"/>
          <p:cNvCxnSpPr>
            <a:stCxn id="7" idx="0"/>
            <a:endCxn id="31" idx="2"/>
          </p:cNvCxnSpPr>
          <p:nvPr/>
        </p:nvCxnSpPr>
        <p:spPr>
          <a:xfrm>
            <a:off x="2838405" y="4592130"/>
            <a:ext cx="2925792" cy="129854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t="10373"/>
          <a:stretch/>
        </p:blipFill>
        <p:spPr>
          <a:xfrm>
            <a:off x="764355" y="5306955"/>
            <a:ext cx="2048737" cy="130696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5843" y="3115597"/>
            <a:ext cx="1816715" cy="1815712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2807501" y="2366665"/>
            <a:ext cx="2969424" cy="3221562"/>
            <a:chOff x="3859305" y="1976718"/>
            <a:chExt cx="3966237" cy="3792273"/>
          </a:xfrm>
        </p:grpSpPr>
        <p:cxnSp>
          <p:nvCxnSpPr>
            <p:cNvPr id="25" name="Conector recto de flecha 24"/>
            <p:cNvCxnSpPr/>
            <p:nvPr/>
          </p:nvCxnSpPr>
          <p:spPr>
            <a:xfrm flipV="1">
              <a:off x="3859305" y="1976718"/>
              <a:ext cx="3966237" cy="3792273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uadroTexto 22"/>
            <p:cNvSpPr txBox="1"/>
            <p:nvPr/>
          </p:nvSpPr>
          <p:spPr>
            <a:xfrm rot="18904499">
              <a:off x="5366678" y="3785242"/>
              <a:ext cx="33617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NI" sz="135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2838406" y="2189549"/>
            <a:ext cx="2896355" cy="2402581"/>
            <a:chOff x="3781875" y="2427559"/>
            <a:chExt cx="3982159" cy="2582406"/>
          </a:xfrm>
        </p:grpSpPr>
        <p:cxnSp>
          <p:nvCxnSpPr>
            <p:cNvPr id="22" name="Conector recto de flecha 21"/>
            <p:cNvCxnSpPr>
              <a:stCxn id="7" idx="0"/>
            </p:cNvCxnSpPr>
            <p:nvPr/>
          </p:nvCxnSpPr>
          <p:spPr>
            <a:xfrm flipV="1">
              <a:off x="3781875" y="2427559"/>
              <a:ext cx="3982159" cy="2582406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uadroTexto 28"/>
            <p:cNvSpPr txBox="1"/>
            <p:nvPr/>
          </p:nvSpPr>
          <p:spPr>
            <a:xfrm rot="18904499">
              <a:off x="5122381" y="3686654"/>
              <a:ext cx="33617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NI" sz="135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2848449" y="1748008"/>
            <a:ext cx="2915747" cy="385143"/>
            <a:chOff x="3796427" y="1171389"/>
            <a:chExt cx="3577648" cy="441501"/>
          </a:xfrm>
        </p:grpSpPr>
        <p:cxnSp>
          <p:nvCxnSpPr>
            <p:cNvPr id="18" name="Conector recto de flecha 17"/>
            <p:cNvCxnSpPr>
              <a:stCxn id="5" idx="3"/>
            </p:cNvCxnSpPr>
            <p:nvPr/>
          </p:nvCxnSpPr>
          <p:spPr>
            <a:xfrm>
              <a:off x="3796427" y="1460129"/>
              <a:ext cx="3577648" cy="15276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uadroTexto 29"/>
            <p:cNvSpPr txBox="1"/>
            <p:nvPr/>
          </p:nvSpPr>
          <p:spPr>
            <a:xfrm rot="21367199">
              <a:off x="5249143" y="1171389"/>
              <a:ext cx="33617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NI" sz="135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3" name="CuadroTexto 32"/>
          <p:cNvSpPr txBox="1"/>
          <p:nvPr/>
        </p:nvSpPr>
        <p:spPr>
          <a:xfrm>
            <a:off x="1155031" y="376680"/>
            <a:ext cx="686368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Aislamiento e identificación de </a:t>
            </a:r>
            <a:r>
              <a:rPr lang="es-NI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antagonistas</a:t>
            </a:r>
            <a:endParaRPr lang="es-NI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3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902874"/>
              </p:ext>
            </p:extLst>
          </p:nvPr>
        </p:nvGraphicFramePr>
        <p:xfrm>
          <a:off x="412566" y="1091955"/>
          <a:ext cx="8325034" cy="615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name="Documento" r:id="rId3" imgW="5628732" imgH="4261993" progId="Word.Document.12">
                  <p:embed/>
                </p:oleObj>
              </mc:Choice>
              <mc:Fallback>
                <p:oleObj name="Documento" r:id="rId3" imgW="5628732" imgH="42619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2566" y="1091955"/>
                        <a:ext cx="8325034" cy="6157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ángulo 5"/>
          <p:cNvSpPr/>
          <p:nvPr/>
        </p:nvSpPr>
        <p:spPr>
          <a:xfrm>
            <a:off x="923416" y="485989"/>
            <a:ext cx="733099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NI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Localidad y procedencia de aislados de hongos antagonistas</a:t>
            </a:r>
            <a:endParaRPr lang="es-N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2982912" y="1466850"/>
            <a:ext cx="192088" cy="2100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sp>
        <p:nvSpPr>
          <p:cNvPr id="7" name="Elipse 6"/>
          <p:cNvSpPr/>
          <p:nvPr/>
        </p:nvSpPr>
        <p:spPr>
          <a:xfrm>
            <a:off x="3128596" y="1447800"/>
            <a:ext cx="306753" cy="2481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sp>
        <p:nvSpPr>
          <p:cNvPr id="8" name="Elipse 7"/>
          <p:cNvSpPr/>
          <p:nvPr/>
        </p:nvSpPr>
        <p:spPr>
          <a:xfrm>
            <a:off x="3397275" y="1466850"/>
            <a:ext cx="222226" cy="2290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</p:spTree>
    <p:extLst>
      <p:ext uri="{BB962C8B-B14F-4D97-AF65-F5344CB8AC3E}">
        <p14:creationId xmlns:p14="http://schemas.microsoft.com/office/powerpoint/2010/main" val="279192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06796" y="132584"/>
            <a:ext cx="733099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NI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Hongos nativos con mayor potencial antagónico</a:t>
            </a:r>
            <a:endParaRPr lang="es-N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779091" y="4269262"/>
            <a:ext cx="203200" cy="18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3" name="Rectángulo 12"/>
          <p:cNvSpPr/>
          <p:nvPr/>
        </p:nvSpPr>
        <p:spPr>
          <a:xfrm>
            <a:off x="2880691" y="5745025"/>
            <a:ext cx="203200" cy="18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4" name="Rectángulo 13"/>
          <p:cNvSpPr/>
          <p:nvPr/>
        </p:nvSpPr>
        <p:spPr>
          <a:xfrm>
            <a:off x="3003668" y="2582099"/>
            <a:ext cx="122977" cy="177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728639"/>
              </p:ext>
            </p:extLst>
          </p:nvPr>
        </p:nvGraphicFramePr>
        <p:xfrm>
          <a:off x="159657" y="765305"/>
          <a:ext cx="8847788" cy="60978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7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8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7123">
                <a:tc>
                  <a:txBody>
                    <a:bodyPr/>
                    <a:lstStyle/>
                    <a:p>
                      <a:pPr algn="ctr"/>
                      <a:r>
                        <a:rPr lang="es-NI" sz="2000" b="1" dirty="0" smtClean="0"/>
                        <a:t>Aislado</a:t>
                      </a:r>
                      <a:endParaRPr lang="es-NI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I" sz="2000" b="1" dirty="0" smtClean="0"/>
                        <a:t>Código</a:t>
                      </a:r>
                      <a:endParaRPr lang="es-NI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NI" sz="2000" b="1" dirty="0" err="1" smtClean="0">
                          <a:effectLst/>
                        </a:rPr>
                        <a:t>MCR</a:t>
                      </a:r>
                      <a:r>
                        <a:rPr lang="es-NI" sz="2000" b="1" dirty="0" smtClean="0">
                          <a:effectLst/>
                        </a:rPr>
                        <a:t> (mm)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NI" sz="2000" b="1" dirty="0" err="1" smtClean="0">
                          <a:effectLst/>
                        </a:rPr>
                        <a:t>TCR</a:t>
                      </a:r>
                      <a:endParaRPr lang="es-NI" sz="2000" b="1" dirty="0" smtClean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NI" sz="2000" b="1" dirty="0" smtClean="0">
                          <a:effectLst/>
                        </a:rPr>
                        <a:t> (</a:t>
                      </a:r>
                      <a:r>
                        <a:rPr lang="es-NI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r>
                        <a:rPr lang="es-NI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NI" sz="2000" b="1" dirty="0" smtClean="0">
                          <a:effectLst/>
                          <a:latin typeface="+mn-lt"/>
                          <a:cs typeface="+mn-cs"/>
                        </a:rPr>
                        <a:t>d</a:t>
                      </a:r>
                      <a:r>
                        <a:rPr lang="es-NI" sz="2000" b="1" baseline="30000" dirty="0" smtClean="0">
                          <a:effectLst/>
                        </a:rPr>
                        <a:t>-1</a:t>
                      </a:r>
                      <a:r>
                        <a:rPr lang="es-NI" sz="2000" b="1" dirty="0" smtClean="0">
                          <a:effectLst/>
                        </a:rPr>
                        <a:t>)</a:t>
                      </a:r>
                      <a:endParaRPr lang="es-NI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I" sz="2000" b="1" dirty="0" err="1" smtClean="0"/>
                        <a:t>PICR</a:t>
                      </a:r>
                      <a:r>
                        <a:rPr lang="es-NI" sz="2000" b="1" dirty="0" smtClean="0"/>
                        <a:t> </a:t>
                      </a:r>
                    </a:p>
                    <a:p>
                      <a:pPr algn="ctr"/>
                      <a:r>
                        <a:rPr lang="es-NI" sz="2000" b="1" dirty="0" smtClean="0"/>
                        <a:t>(%)</a:t>
                      </a:r>
                      <a:endParaRPr lang="es-NI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NI" sz="2000" b="1" dirty="0" smtClean="0"/>
                        <a:t>Días</a:t>
                      </a:r>
                      <a:r>
                        <a:rPr lang="es-NI" sz="2000" b="1" baseline="0" dirty="0" smtClean="0"/>
                        <a:t> a contacto                        A-P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087">
                <a:tc>
                  <a:txBody>
                    <a:bodyPr/>
                    <a:lstStyle/>
                    <a:p>
                      <a:endParaRPr lang="es-NI" dirty="0" smtClean="0"/>
                    </a:p>
                    <a:p>
                      <a:endParaRPr lang="es-NI" dirty="0" smtClean="0"/>
                    </a:p>
                    <a:p>
                      <a:endParaRPr lang="es-NI" dirty="0" smtClean="0"/>
                    </a:p>
                    <a:p>
                      <a:endParaRPr lang="es-NI" dirty="0" smtClean="0"/>
                    </a:p>
                    <a:p>
                      <a:endParaRPr lang="es-N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NI" sz="2000" b="1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NI" sz="2000" b="1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NI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TSMS</a:t>
                      </a:r>
                      <a:endParaRPr lang="es-NI" sz="2000" b="1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NI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NI" sz="20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NI" sz="20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NI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27.43</a:t>
                      </a:r>
                      <a:endParaRPr lang="es-NI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endParaRPr lang="es-NI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</a:pPr>
                      <a:endParaRPr lang="es-NI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s-NI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16.8</a:t>
                      </a:r>
                      <a:endParaRPr lang="es-NI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NI" sz="2000" kern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NI" sz="2000" kern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NI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46.77  </a:t>
                      </a:r>
                      <a:endParaRPr lang="es-NI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NI" dirty="0" smtClean="0"/>
                    </a:p>
                    <a:p>
                      <a:endParaRPr lang="es-NI" dirty="0" smtClean="0"/>
                    </a:p>
                    <a:p>
                      <a:endParaRPr lang="es-NI" dirty="0" smtClean="0"/>
                    </a:p>
                    <a:p>
                      <a:endParaRPr lang="es-NI" dirty="0" smtClean="0"/>
                    </a:p>
                    <a:p>
                      <a:endParaRPr lang="es-NI" dirty="0" smtClean="0"/>
                    </a:p>
                    <a:p>
                      <a:endParaRPr lang="es-N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9256">
                <a:tc>
                  <a:txBody>
                    <a:bodyPr/>
                    <a:lstStyle/>
                    <a:p>
                      <a:endParaRPr lang="es-N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NI" sz="2000" b="1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NI" sz="2000" b="1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NI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PaLV</a:t>
                      </a:r>
                      <a:endParaRPr lang="es-NI" sz="2000" b="1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NI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NI" sz="20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NI" sz="20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NI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26.63 </a:t>
                      </a:r>
                      <a:endParaRPr lang="es-NI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NI" sz="2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NI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2.06</a:t>
                      </a:r>
                      <a:endParaRPr lang="es-NI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s-NI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NI" sz="2000" kern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NI" sz="2000" kern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NI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67.43</a:t>
                      </a:r>
                      <a:r>
                        <a:rPr lang="es-NI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es-NI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NI" dirty="0" smtClean="0"/>
                    </a:p>
                    <a:p>
                      <a:endParaRPr lang="es-NI" dirty="0" smtClean="0"/>
                    </a:p>
                    <a:p>
                      <a:endParaRPr lang="es-NI" dirty="0" smtClean="0"/>
                    </a:p>
                    <a:p>
                      <a:endParaRPr lang="es-NI" dirty="0" smtClean="0"/>
                    </a:p>
                    <a:p>
                      <a:endParaRPr lang="es-NI" dirty="0" smtClean="0"/>
                    </a:p>
                    <a:p>
                      <a:endParaRPr lang="es-N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4727">
                <a:tc>
                  <a:txBody>
                    <a:bodyPr/>
                    <a:lstStyle/>
                    <a:p>
                      <a:endParaRPr lang="es-N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NI" sz="2000" b="1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NI" sz="2000" b="1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NI" sz="2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Clonost</a:t>
                      </a:r>
                      <a:endParaRPr lang="es-NI" sz="2000" b="1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NI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NI" sz="2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NI" sz="2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NI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24.30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NI" sz="2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NI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NI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NI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NI" sz="2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NI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 </a:t>
                      </a:r>
                      <a:endParaRPr lang="es-NI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NI" sz="2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NI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NI" sz="2000" kern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NI" sz="2000" kern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NI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67.62  </a:t>
                      </a:r>
                      <a:endParaRPr lang="es-NI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NI" dirty="0" smtClean="0"/>
                    </a:p>
                    <a:p>
                      <a:endParaRPr lang="es-NI" dirty="0" smtClean="0"/>
                    </a:p>
                    <a:p>
                      <a:endParaRPr lang="es-NI" dirty="0" smtClean="0"/>
                    </a:p>
                    <a:p>
                      <a:endParaRPr lang="es-NI" dirty="0" smtClean="0"/>
                    </a:p>
                    <a:p>
                      <a:endParaRPr lang="es-NI" dirty="0" smtClean="0"/>
                    </a:p>
                    <a:p>
                      <a:endParaRPr lang="es-NI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t="2858" r="48806" b="3265"/>
          <a:stretch/>
        </p:blipFill>
        <p:spPr bwMode="auto">
          <a:xfrm>
            <a:off x="225033" y="1502572"/>
            <a:ext cx="1744729" cy="159171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65"/>
          <a:stretch/>
        </p:blipFill>
        <p:spPr bwMode="auto">
          <a:xfrm>
            <a:off x="193849" y="3276058"/>
            <a:ext cx="1807096" cy="1692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3" r="-1882" b="39442"/>
          <a:stretch/>
        </p:blipFill>
        <p:spPr bwMode="auto">
          <a:xfrm>
            <a:off x="225033" y="5058785"/>
            <a:ext cx="1807097" cy="165571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760" y="5069192"/>
            <a:ext cx="1663400" cy="1522132"/>
          </a:xfrm>
          <a:prstGeom prst="rect">
            <a:avLst/>
          </a:prstGeom>
          <a:ln w="9525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CuadroTexto 21"/>
          <p:cNvSpPr txBox="1"/>
          <p:nvPr/>
        </p:nvSpPr>
        <p:spPr>
          <a:xfrm>
            <a:off x="7733397" y="2915383"/>
            <a:ext cx="75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dirty="0" smtClean="0"/>
              <a:t>2- 3 d</a:t>
            </a:r>
            <a:endParaRPr lang="es-NI" dirty="0"/>
          </a:p>
        </p:txBody>
      </p:sp>
      <p:sp>
        <p:nvSpPr>
          <p:cNvPr id="23" name="CuadroTexto 22"/>
          <p:cNvSpPr txBox="1"/>
          <p:nvPr/>
        </p:nvSpPr>
        <p:spPr>
          <a:xfrm>
            <a:off x="7692758" y="4618194"/>
            <a:ext cx="82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dirty="0"/>
              <a:t>6</a:t>
            </a:r>
            <a:r>
              <a:rPr lang="es-NI" dirty="0" smtClean="0"/>
              <a:t>- 8 d</a:t>
            </a:r>
            <a:endParaRPr lang="es-NI" dirty="0"/>
          </a:p>
        </p:txBody>
      </p:sp>
      <p:sp>
        <p:nvSpPr>
          <p:cNvPr id="24" name="CuadroTexto 23"/>
          <p:cNvSpPr txBox="1"/>
          <p:nvPr/>
        </p:nvSpPr>
        <p:spPr>
          <a:xfrm>
            <a:off x="7772647" y="6460621"/>
            <a:ext cx="64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dirty="0" smtClean="0"/>
              <a:t>7 d </a:t>
            </a:r>
            <a:endParaRPr lang="es-NI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7" t="8284" r="17614" b="-607"/>
          <a:stretch/>
        </p:blipFill>
        <p:spPr>
          <a:xfrm>
            <a:off x="7343162" y="1479884"/>
            <a:ext cx="1556998" cy="1493334"/>
          </a:xfrm>
          <a:prstGeom prst="rect">
            <a:avLst/>
          </a:prstGeom>
          <a:ln w="9525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60" y="3276058"/>
            <a:ext cx="1628047" cy="1521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424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r="698"/>
          <a:stretch/>
        </p:blipFill>
        <p:spPr bwMode="auto">
          <a:xfrm>
            <a:off x="61039" y="3403079"/>
            <a:ext cx="4613083" cy="21237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105572" y="5616999"/>
            <a:ext cx="13868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NI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Grado 1</a:t>
            </a:r>
            <a:endParaRPr lang="es-N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583579" y="2777616"/>
            <a:ext cx="203452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NI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Enfrentamiento </a:t>
            </a:r>
            <a:endParaRPr lang="es-NI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s-NI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TERS</a:t>
            </a:r>
            <a:r>
              <a:rPr lang="es-NI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-MLV </a:t>
            </a:r>
            <a:r>
              <a:rPr lang="es-NI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</a:t>
            </a:r>
            <a:r>
              <a:rPr lang="es-NI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s-NI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28173" y="1114399"/>
            <a:ext cx="843903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s-NI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ompetencia por espacio y nutrientes según escala de Bell </a:t>
            </a:r>
            <a:r>
              <a:rPr lang="es-NI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s-NI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(1982)</a:t>
            </a:r>
            <a:endParaRPr lang="es-NI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779" y="5052852"/>
            <a:ext cx="173034" cy="16023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129067" y="2764069"/>
            <a:ext cx="2156933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NI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Enfrentamiento </a:t>
            </a:r>
            <a:endParaRPr lang="es-NI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s-NI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TSMF-MUF-29 </a:t>
            </a:r>
            <a:r>
              <a:rPr lang="es-NI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 (a</a:t>
            </a:r>
            <a:r>
              <a:rPr lang="es-N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s-N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945529" y="5616999"/>
            <a:ext cx="13868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NI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s-NI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rado 2</a:t>
            </a:r>
            <a:endParaRPr lang="es-N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856273" y="2796765"/>
            <a:ext cx="187587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NI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Enfrentamiento </a:t>
            </a:r>
            <a:r>
              <a:rPr lang="es-NI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PaLV-MSM</a:t>
            </a:r>
            <a:r>
              <a:rPr lang="es-N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NI" sz="1600" dirty="0">
                <a:latin typeface="Arial" panose="020B0604020202020204" pitchFamily="34" charset="0"/>
                <a:cs typeface="Arial" panose="020B0604020202020204" pitchFamily="34" charset="0"/>
              </a:rPr>
              <a:t>(a</a:t>
            </a:r>
            <a:r>
              <a:rPr lang="es-N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NI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6854552" y="2777709"/>
            <a:ext cx="2289448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N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Enfrentamiento</a:t>
            </a:r>
          </a:p>
          <a:p>
            <a:r>
              <a:rPr lang="es-N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Clonost-MUF-29 12 (b) </a:t>
            </a:r>
            <a:endParaRPr lang="es-NI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90351" y="1841623"/>
            <a:ext cx="3155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NI" b="1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es-NI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NI" b="1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NI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NI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s-NI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NI" b="1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M.roreri</a:t>
            </a:r>
            <a:endParaRPr lang="es-NI" b="1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4856273" y="1846152"/>
            <a:ext cx="4275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NI" b="1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Paecilomyces</a:t>
            </a:r>
            <a:r>
              <a:rPr lang="es-NI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NI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NI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NI" b="1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Clonostachys</a:t>
            </a:r>
            <a:r>
              <a:rPr lang="es-NI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NI" b="1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endParaRPr lang="es-NI" b="1" i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NI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NI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NI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NI" b="1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M.roreri</a:t>
            </a:r>
            <a:endParaRPr lang="es-NI" b="1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6379205" y="5670641"/>
            <a:ext cx="13868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NI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Grado 3</a:t>
            </a:r>
            <a:endParaRPr lang="es-N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4747688" y="3455332"/>
            <a:ext cx="4213728" cy="2141517"/>
            <a:chOff x="4777408" y="3431086"/>
            <a:chExt cx="4213728" cy="2141517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5"/>
            <a:srcRect l="-3532" r="48223"/>
            <a:stretch/>
          </p:blipFill>
          <p:spPr>
            <a:xfrm>
              <a:off x="4777408" y="3452087"/>
              <a:ext cx="2370681" cy="2100636"/>
            </a:xfrm>
            <a:prstGeom prst="rect">
              <a:avLst/>
            </a:prstGeom>
          </p:spPr>
        </p:pic>
        <p:grpSp>
          <p:nvGrpSpPr>
            <p:cNvPr id="26" name="Grupo 25"/>
            <p:cNvGrpSpPr/>
            <p:nvPr/>
          </p:nvGrpSpPr>
          <p:grpSpPr>
            <a:xfrm>
              <a:off x="6632065" y="3431086"/>
              <a:ext cx="2359071" cy="2141517"/>
              <a:chOff x="6632065" y="3431086"/>
              <a:chExt cx="2359071" cy="2141517"/>
            </a:xfrm>
          </p:grpSpPr>
          <p:pic>
            <p:nvPicPr>
              <p:cNvPr id="15" name="Imagen 14"/>
              <p:cNvPicPr>
                <a:picLocks noChangeAspect="1"/>
              </p:cNvPicPr>
              <p:nvPr/>
            </p:nvPicPr>
            <p:blipFill rotWithShape="1">
              <a:blip r:embed="rId6"/>
              <a:srcRect l="-4681" r="49063"/>
              <a:stretch/>
            </p:blipFill>
            <p:spPr>
              <a:xfrm>
                <a:off x="6839868" y="3431086"/>
                <a:ext cx="2151268" cy="2141517"/>
              </a:xfrm>
              <a:prstGeom prst="rect">
                <a:avLst/>
              </a:prstGeom>
            </p:spPr>
          </p:pic>
          <p:sp>
            <p:nvSpPr>
              <p:cNvPr id="24" name="CuadroTexto 23"/>
              <p:cNvSpPr txBox="1"/>
              <p:nvPr/>
            </p:nvSpPr>
            <p:spPr>
              <a:xfrm>
                <a:off x="6632065" y="5132967"/>
                <a:ext cx="275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NI" dirty="0" smtClean="0"/>
                  <a:t>a</a:t>
                </a:r>
                <a:endParaRPr lang="es-NI" dirty="0"/>
              </a:p>
            </p:txBody>
          </p:sp>
          <p:sp>
            <p:nvSpPr>
              <p:cNvPr id="25" name="Rectángulo 24"/>
              <p:cNvSpPr/>
              <p:nvPr/>
            </p:nvSpPr>
            <p:spPr>
              <a:xfrm>
                <a:off x="8550116" y="5213082"/>
                <a:ext cx="337734" cy="19711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NI" dirty="0" smtClean="0"/>
                  <a:t>b</a:t>
                </a:r>
                <a:endParaRPr lang="es-NI" dirty="0"/>
              </a:p>
            </p:txBody>
          </p:sp>
        </p:grpSp>
      </p:grpSp>
      <p:cxnSp>
        <p:nvCxnSpPr>
          <p:cNvPr id="4" name="Conector recto 3"/>
          <p:cNvCxnSpPr/>
          <p:nvPr/>
        </p:nvCxnSpPr>
        <p:spPr>
          <a:xfrm>
            <a:off x="8887850" y="3446986"/>
            <a:ext cx="0" cy="2050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ángulo 27"/>
          <p:cNvSpPr/>
          <p:nvPr/>
        </p:nvSpPr>
        <p:spPr>
          <a:xfrm>
            <a:off x="1008625" y="151813"/>
            <a:ext cx="733099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NI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Hongos nativos con mayor potencial antagónico</a:t>
            </a:r>
            <a:endParaRPr lang="es-N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0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9478" y="122132"/>
            <a:ext cx="7886700" cy="452297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NI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endParaRPr lang="es-NI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87458" y="2074609"/>
            <a:ext cx="844726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s-ES_trad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Generar información </a:t>
            </a:r>
            <a:r>
              <a:rPr lang="es-ES_tradnl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científica sobre </a:t>
            </a:r>
            <a:r>
              <a:rPr lang="es-ES_trad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capacidad antagónica </a:t>
            </a:r>
            <a:r>
              <a:rPr lang="es-ES_tradnl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mostrada </a:t>
            </a:r>
            <a:r>
              <a:rPr lang="es-ES_tradnl" sz="2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vitro </a:t>
            </a:r>
            <a:r>
              <a:rPr lang="es-ES_tradnl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</a:t>
            </a:r>
            <a:r>
              <a:rPr lang="es-ES_trad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hongos nativos </a:t>
            </a:r>
            <a:r>
              <a:rPr lang="es-ES_tradnl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contra </a:t>
            </a:r>
            <a:r>
              <a:rPr lang="es-NI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Moniliophthora</a:t>
            </a:r>
            <a:r>
              <a:rPr lang="es-NI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roreri </a:t>
            </a:r>
            <a:r>
              <a:rPr lang="es-NI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agente causal de la </a:t>
            </a:r>
            <a:r>
              <a:rPr lang="es-NI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Moniliasis</a:t>
            </a:r>
            <a:r>
              <a:rPr lang="es-NI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cacao</a:t>
            </a:r>
            <a:r>
              <a:rPr lang="es-NI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NI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2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52549" y="6132600"/>
            <a:ext cx="169469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NI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Penetración </a:t>
            </a:r>
            <a:endParaRPr lang="es-N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08" y="1764538"/>
            <a:ext cx="7742974" cy="434075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405347" y="1322580"/>
            <a:ext cx="4624263" cy="369332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NI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Trichoderma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 </a:t>
            </a:r>
            <a:r>
              <a:rPr lang="es-NI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(T)           </a:t>
            </a:r>
            <a:r>
              <a:rPr lang="es-NI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 roreri </a:t>
            </a:r>
            <a:r>
              <a:rPr lang="es-NI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(M) </a:t>
            </a:r>
            <a:endParaRPr lang="es-N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784343" y="6148642"/>
            <a:ext cx="175400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NI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Enrollamiento</a:t>
            </a:r>
            <a:endParaRPr lang="es-N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029610" y="6132600"/>
            <a:ext cx="84029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NI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Lisis </a:t>
            </a:r>
            <a:endParaRPr lang="es-N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90608" y="852568"/>
            <a:ext cx="777754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NI" sz="20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Micoparasitismo</a:t>
            </a:r>
            <a:endParaRPr lang="es-NI" sz="2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008625" y="151813"/>
            <a:ext cx="733099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NI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Hongos nativos con mayor potencial antagónico</a:t>
            </a:r>
            <a:endParaRPr lang="es-N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39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67287" y="1492286"/>
            <a:ext cx="8553156" cy="3548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endParaRPr lang="es-ES" sz="750" b="1" dirty="0">
              <a:solidFill>
                <a:srgbClr val="ED7D31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s-ES" sz="3200" b="1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EDUNABIO- </a:t>
            </a:r>
            <a:r>
              <a:rPr lang="es-ES" sz="3200" b="1" dirty="0" err="1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MSc</a:t>
            </a:r>
            <a:r>
              <a:rPr lang="es-ES" sz="3200" b="1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  <a:r>
              <a:rPr lang="es-ES" sz="3200" b="1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Camilo </a:t>
            </a:r>
            <a:r>
              <a:rPr lang="es-ES" sz="3200" b="1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Beltrán y 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s-ES" sz="3200" b="1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Dra. Martha Gómez</a:t>
            </a:r>
            <a:r>
              <a:rPr lang="es-ES" sz="3200" b="1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CORPOICA </a:t>
            </a:r>
            <a:r>
              <a:rPr lang="es-ES" sz="3200" b="1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s-ES" sz="3200" b="1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Colombia</a:t>
            </a:r>
            <a:endParaRPr lang="es-ES" sz="1000" b="1" dirty="0" smtClean="0">
              <a:solidFill>
                <a:srgbClr val="ED7D31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endParaRPr lang="es-ES" sz="1000" b="1" dirty="0" smtClean="0">
              <a:solidFill>
                <a:srgbClr val="ED7D31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s-ES" sz="3200" b="1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RITTER SPORT – </a:t>
            </a:r>
            <a:r>
              <a:rPr lang="es-ES" sz="3200" b="1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Nicaragua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s-ES" sz="3200" b="1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</a:t>
            </a:r>
            <a:endParaRPr lang="es-ES" sz="3200" b="1" dirty="0">
              <a:solidFill>
                <a:srgbClr val="ED7D31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endParaRPr lang="es-NI" sz="1500" b="1" dirty="0">
              <a:solidFill>
                <a:srgbClr val="ED7D31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29476" y="340280"/>
            <a:ext cx="7886700" cy="452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NI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AGRADECIMIENTO</a:t>
            </a:r>
          </a:p>
        </p:txBody>
      </p:sp>
    </p:spTree>
    <p:extLst>
      <p:ext uri="{BB962C8B-B14F-4D97-AF65-F5344CB8AC3E}">
        <p14:creationId xmlns:p14="http://schemas.microsoft.com/office/powerpoint/2010/main" val="395622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994115" y="505162"/>
            <a:ext cx="515577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s-E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310514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72784" y="928103"/>
            <a:ext cx="5395489" cy="338554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s-NI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el 2015 las exportaciones alcanzaron 3,839.20 </a:t>
            </a:r>
            <a:r>
              <a:rPr lang="es-NI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tm</a:t>
            </a:r>
            <a:endParaRPr lang="es-NI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3522776" y="2223409"/>
            <a:ext cx="2311186" cy="1295884"/>
            <a:chOff x="934003" y="4580137"/>
            <a:chExt cx="1724224" cy="1295884"/>
          </a:xfrm>
        </p:grpSpPr>
        <p:sp>
          <p:nvSpPr>
            <p:cNvPr id="4" name="Rectángulo 3"/>
            <p:cNvSpPr/>
            <p:nvPr/>
          </p:nvSpPr>
          <p:spPr>
            <a:xfrm>
              <a:off x="934003" y="4580137"/>
              <a:ext cx="1705453" cy="338554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</p:spPr>
          <p:txBody>
            <a:bodyPr wrap="square">
              <a:spAutoFit/>
            </a:bodyPr>
            <a:lstStyle/>
            <a:p>
              <a:r>
                <a:rPr lang="es-NI" sz="1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10,500 productores </a:t>
              </a:r>
              <a:endParaRPr lang="es-NI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ángulo 4"/>
            <p:cNvSpPr/>
            <p:nvPr/>
          </p:nvSpPr>
          <p:spPr>
            <a:xfrm>
              <a:off x="952775" y="4878728"/>
              <a:ext cx="1705452" cy="338554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</p:spPr>
          <p:txBody>
            <a:bodyPr wrap="square">
              <a:spAutoFit/>
            </a:bodyPr>
            <a:lstStyle/>
            <a:p>
              <a:r>
                <a:rPr lang="es-NI" sz="1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11,017 ha sembradas</a:t>
              </a:r>
              <a:endParaRPr lang="es-NI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952773" y="5155727"/>
              <a:ext cx="1705453" cy="338554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</p:spPr>
          <p:txBody>
            <a:bodyPr wrap="square">
              <a:spAutoFit/>
            </a:bodyPr>
            <a:lstStyle/>
            <a:p>
              <a:r>
                <a:rPr lang="es-NI" sz="1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15.94 qq.ha</a:t>
              </a:r>
              <a:r>
                <a:rPr lang="es-NI" sz="1600" b="1" baseline="30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-1</a:t>
              </a:r>
              <a:r>
                <a:rPr lang="es-NI" sz="1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s-NI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952774" y="5537467"/>
              <a:ext cx="1313619" cy="338554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txBody>
            <a:bodyPr wrap="none">
              <a:spAutoFit/>
            </a:bodyPr>
            <a:lstStyle/>
            <a:p>
              <a:r>
                <a:rPr lang="es-NI" sz="1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MEFCCA (2013</a:t>
              </a:r>
              <a:r>
                <a:rPr lang="es-NI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 </a:t>
              </a:r>
              <a:endParaRPr lang="es-NI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ángulo 9"/>
          <p:cNvSpPr/>
          <p:nvPr/>
        </p:nvSpPr>
        <p:spPr>
          <a:xfrm>
            <a:off x="5943393" y="884607"/>
            <a:ext cx="1686680" cy="33855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r>
              <a:rPr lang="es-NI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CETREX (2016)</a:t>
            </a:r>
            <a:r>
              <a:rPr lang="es-NI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NI" sz="16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4" y="1343395"/>
            <a:ext cx="2924464" cy="2680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lecha derecha 5"/>
          <p:cNvSpPr/>
          <p:nvPr/>
        </p:nvSpPr>
        <p:spPr>
          <a:xfrm>
            <a:off x="3769949" y="1681949"/>
            <a:ext cx="1623733" cy="33752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572784" y="-44553"/>
            <a:ext cx="7886700" cy="4522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NI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NI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929" y="1194372"/>
            <a:ext cx="2918287" cy="200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/>
          <a:srcRect l="5388" r="11326" b="10042"/>
          <a:stretch/>
        </p:blipFill>
        <p:spPr>
          <a:xfrm>
            <a:off x="6205035" y="3855656"/>
            <a:ext cx="2959643" cy="1944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/>
          <a:srcRect l="1311" r="25303"/>
          <a:stretch/>
        </p:blipFill>
        <p:spPr>
          <a:xfrm>
            <a:off x="86663" y="4173561"/>
            <a:ext cx="3106412" cy="1899147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6205035" y="5871474"/>
            <a:ext cx="293896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NI" dirty="0" smtClean="0">
                <a:latin typeface="Arial" panose="020B0604020202020204" pitchFamily="34" charset="0"/>
                <a:ea typeface="Calibri" panose="020F0502020204030204" pitchFamily="34" charset="0"/>
              </a:rPr>
              <a:t>Perdidas de la mitad de producción por </a:t>
            </a:r>
            <a:r>
              <a:rPr lang="es-NI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Moniliasis</a:t>
            </a:r>
            <a:r>
              <a:rPr lang="es-NI" dirty="0" smtClean="0">
                <a:latin typeface="Arial" panose="020B0604020202020204" pitchFamily="34" charset="0"/>
                <a:ea typeface="Calibri" panose="020F0502020204030204" pitchFamily="34" charset="0"/>
              </a:rPr>
              <a:t> (Ávila </a:t>
            </a:r>
            <a:r>
              <a:rPr lang="es-NI" i="1" dirty="0">
                <a:latin typeface="Arial" panose="020B0604020202020204" pitchFamily="34" charset="0"/>
                <a:ea typeface="Calibri" panose="020F0502020204030204" pitchFamily="34" charset="0"/>
              </a:rPr>
              <a:t>et al.,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</a:rPr>
              <a:t> 2013).</a:t>
            </a:r>
            <a:endParaRPr lang="es-NI" dirty="0"/>
          </a:p>
        </p:txBody>
      </p:sp>
      <p:sp>
        <p:nvSpPr>
          <p:cNvPr id="22" name="Flecha derecha 21"/>
          <p:cNvSpPr/>
          <p:nvPr/>
        </p:nvSpPr>
        <p:spPr>
          <a:xfrm rot="5400000">
            <a:off x="7389942" y="3385634"/>
            <a:ext cx="589826" cy="3502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sp>
        <p:nvSpPr>
          <p:cNvPr id="23" name="Flecha derecha 22"/>
          <p:cNvSpPr/>
          <p:nvPr/>
        </p:nvSpPr>
        <p:spPr>
          <a:xfrm rot="10800000">
            <a:off x="3727022" y="5438329"/>
            <a:ext cx="1623733" cy="33752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sp>
        <p:nvSpPr>
          <p:cNvPr id="7" name="Rectángulo 6"/>
          <p:cNvSpPr/>
          <p:nvPr/>
        </p:nvSpPr>
        <p:spPr>
          <a:xfrm>
            <a:off x="3235063" y="4399242"/>
            <a:ext cx="295275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s-NI" dirty="0">
                <a:latin typeface="Arial" panose="020B0604020202020204" pitchFamily="34" charset="0"/>
                <a:cs typeface="Arial" panose="020B0604020202020204" pitchFamily="34" charset="0"/>
              </a:rPr>
              <a:t>Fungicidas sintéticos con alto costo (Ramírez </a:t>
            </a:r>
            <a:r>
              <a:rPr lang="es-NI" i="1" dirty="0">
                <a:latin typeface="Arial" panose="020B0604020202020204" pitchFamily="34" charset="0"/>
                <a:cs typeface="Arial" panose="020B0604020202020204" pitchFamily="34" charset="0"/>
              </a:rPr>
              <a:t>et al.,</a:t>
            </a:r>
            <a:r>
              <a:rPr lang="es-NI" dirty="0">
                <a:latin typeface="Arial" panose="020B0604020202020204" pitchFamily="34" charset="0"/>
                <a:cs typeface="Arial" panose="020B0604020202020204" pitchFamily="34" charset="0"/>
              </a:rPr>
              <a:t> 2011).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-1" y="6065374"/>
            <a:ext cx="319307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s-N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Daños a la salud y ambiente  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(López </a:t>
            </a:r>
            <a:r>
              <a:rPr lang="es-NI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es-N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2006).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855728" y="453704"/>
            <a:ext cx="795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b="1" dirty="0" smtClean="0">
                <a:solidFill>
                  <a:srgbClr val="FF0000"/>
                </a:solidFill>
              </a:rPr>
              <a:t>IICO 2015 reconoce a  Nicaragua como productor de cacao fino</a:t>
            </a:r>
            <a:endParaRPr lang="es-NI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2" grpId="0" animBg="1"/>
      <p:bldP spid="23" grpId="0" animBg="1"/>
      <p:bldP spid="7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45689" y="1015664"/>
            <a:ext cx="484262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sz="2400" b="1" dirty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s-NI" sz="2400" b="1" dirty="0" smtClean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onas muestreos</a:t>
            </a:r>
            <a:endParaRPr lang="es-NI" sz="2400" b="1" dirty="0">
              <a:solidFill>
                <a:srgbClr val="2E47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3836"/>
            <a:ext cx="5612406" cy="34830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81878" y="76094"/>
            <a:ext cx="7886700" cy="452297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NI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  <a:endParaRPr lang="es-NI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631456" y="1793836"/>
            <a:ext cx="351254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NI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Laboratorio de Microbiología</a:t>
            </a:r>
          </a:p>
          <a:p>
            <a:pPr algn="just"/>
            <a:r>
              <a:rPr lang="es-NI" dirty="0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s-NI" dirty="0">
                <a:latin typeface="Arial" panose="020B0604020202020204" pitchFamily="34" charset="0"/>
                <a:cs typeface="Arial" panose="020B0604020202020204" pitchFamily="34" charset="0"/>
              </a:rPr>
              <a:t>, Facultad de Agronomía</a:t>
            </a:r>
            <a:r>
              <a:rPr lang="es-NI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N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684704" y="1016662"/>
            <a:ext cx="345929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sz="2400" b="1" dirty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Ubicación del estudio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612406" y="2590080"/>
            <a:ext cx="316041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NI" sz="1600" dirty="0">
                <a:latin typeface="Arial" panose="020B0604020202020204" pitchFamily="34" charset="0"/>
                <a:cs typeface="Arial" panose="020B0604020202020204" pitchFamily="34" charset="0"/>
              </a:rPr>
              <a:t>12°08´51.24” latitud norte </a:t>
            </a:r>
          </a:p>
          <a:p>
            <a:pPr algn="just"/>
            <a:r>
              <a:rPr lang="es-NI" sz="1600" dirty="0">
                <a:latin typeface="Arial" panose="020B0604020202020204" pitchFamily="34" charset="0"/>
                <a:cs typeface="Arial" panose="020B0604020202020204" pitchFamily="34" charset="0"/>
              </a:rPr>
              <a:t>86°09´50.66” longitud oeste</a:t>
            </a:r>
          </a:p>
          <a:p>
            <a:pPr algn="just"/>
            <a:r>
              <a:rPr lang="es-NI" sz="1600" dirty="0">
                <a:latin typeface="Arial" panose="020B0604020202020204" pitchFamily="34" charset="0"/>
                <a:cs typeface="Arial" panose="020B0604020202020204" pitchFamily="34" charset="0"/>
              </a:rPr>
              <a:t>59 msnm. </a:t>
            </a:r>
          </a:p>
        </p:txBody>
      </p:sp>
    </p:spTree>
    <p:extLst>
      <p:ext uri="{BB962C8B-B14F-4D97-AF65-F5344CB8AC3E}">
        <p14:creationId xmlns:p14="http://schemas.microsoft.com/office/powerpoint/2010/main" val="35089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3793" y="3925717"/>
            <a:ext cx="3061693" cy="67710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NI" dirty="0" smtClean="0">
                <a:latin typeface="Arial" panose="020B0604020202020204" pitchFamily="34" charset="0"/>
                <a:cs typeface="Arial" panose="020B0604020202020204" pitchFamily="34" charset="0"/>
              </a:rPr>
              <a:t>Muestras de tejido</a:t>
            </a:r>
          </a:p>
          <a:p>
            <a:pPr algn="ctr"/>
            <a:r>
              <a:rPr lang="es-NI" dirty="0" smtClean="0">
                <a:latin typeface="Arial" panose="020B0604020202020204" pitchFamily="34" charset="0"/>
                <a:cs typeface="Arial" panose="020B0604020202020204" pitchFamily="34" charset="0"/>
              </a:rPr>
              <a:t>(fruto</a:t>
            </a:r>
            <a:r>
              <a:rPr lang="es-NI" dirty="0">
                <a:latin typeface="Arial" panose="020B0604020202020204" pitchFamily="34" charset="0"/>
                <a:cs typeface="Arial" panose="020B0604020202020204" pitchFamily="34" charset="0"/>
              </a:rPr>
              <a:t>, hoja y corteza</a:t>
            </a:r>
            <a:r>
              <a:rPr lang="es-NI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369968" y="3927668"/>
            <a:ext cx="2389977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NI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NI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NI" dirty="0" smtClean="0">
                <a:latin typeface="Arial" panose="020B0604020202020204" pitchFamily="34" charset="0"/>
                <a:cs typeface="Arial" panose="020B0604020202020204" pitchFamily="34" charset="0"/>
              </a:rPr>
              <a:t>uestras </a:t>
            </a:r>
            <a:r>
              <a:rPr lang="es-NI" dirty="0">
                <a:latin typeface="Arial" panose="020B0604020202020204" pitchFamily="34" charset="0"/>
                <a:cs typeface="Arial" panose="020B0604020202020204" pitchFamily="34" charset="0"/>
              </a:rPr>
              <a:t>de suelo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408" y="4554489"/>
            <a:ext cx="3037098" cy="230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/>
          <a:stretch/>
        </p:blipFill>
        <p:spPr>
          <a:xfrm>
            <a:off x="116911" y="4662993"/>
            <a:ext cx="3177980" cy="2086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uadroTexto 17"/>
          <p:cNvSpPr txBox="1"/>
          <p:nvPr/>
        </p:nvSpPr>
        <p:spPr>
          <a:xfrm>
            <a:off x="1644640" y="212917"/>
            <a:ext cx="605063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sz="2400" b="1" dirty="0" smtClean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Recolección y manejo de las muestras</a:t>
            </a:r>
            <a:endParaRPr lang="es-NI" sz="2400" b="1" dirty="0">
              <a:solidFill>
                <a:srgbClr val="2E47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074980" y="905459"/>
            <a:ext cx="518995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NI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Colecta de </a:t>
            </a:r>
            <a:r>
              <a:rPr lang="es-NI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frutos </a:t>
            </a:r>
            <a:r>
              <a:rPr lang="es-NI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NI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moniliasis</a:t>
            </a:r>
            <a:r>
              <a:rPr lang="es-NI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/>
          <a:srcRect l="1043" t="2281"/>
          <a:stretch/>
        </p:blipFill>
        <p:spPr>
          <a:xfrm>
            <a:off x="4610947" y="1445713"/>
            <a:ext cx="3732953" cy="2263905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3288692" y="3967107"/>
            <a:ext cx="296807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NI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Colecta de </a:t>
            </a:r>
            <a:r>
              <a:rPr lang="es-NI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antagonistas</a:t>
            </a:r>
            <a:endParaRPr lang="es-NI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/>
          <a:srcRect l="26505" t="17831" r="26471" b="19607"/>
          <a:stretch/>
        </p:blipFill>
        <p:spPr>
          <a:xfrm>
            <a:off x="1249749" y="1351346"/>
            <a:ext cx="2795844" cy="2134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lecha izquierda y derecha 7"/>
          <p:cNvSpPr/>
          <p:nvPr/>
        </p:nvSpPr>
        <p:spPr>
          <a:xfrm>
            <a:off x="3880783" y="5304046"/>
            <a:ext cx="1460329" cy="53416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317948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73058" y="778611"/>
            <a:ext cx="662312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NI" sz="2000" b="1" dirty="0">
                <a:latin typeface="Arial" panose="020B0604020202020204" pitchFamily="34" charset="0"/>
                <a:cs typeface="Arial" panose="020B0604020202020204" pitchFamily="34" charset="0"/>
              </a:rPr>
              <a:t>Metodología 1. Modificada de Suárez y Rangel (2014)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22" y="1486661"/>
            <a:ext cx="2160133" cy="166111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665" y="1447545"/>
            <a:ext cx="2170877" cy="16610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t="13429" b="5517"/>
          <a:stretch/>
        </p:blipFill>
        <p:spPr>
          <a:xfrm>
            <a:off x="6209082" y="1293878"/>
            <a:ext cx="2276221" cy="187333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90998" y="3150894"/>
            <a:ext cx="1863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dirty="0">
                <a:latin typeface="Arial" panose="020B0604020202020204" pitchFamily="34" charset="0"/>
                <a:cs typeface="Arial" panose="020B0604020202020204" pitchFamily="34" charset="0"/>
              </a:rPr>
              <a:t>Lavado de fruto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921690" y="3116773"/>
            <a:ext cx="2916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dirty="0">
                <a:latin typeface="Arial" panose="020B0604020202020204" pitchFamily="34" charset="0"/>
                <a:cs typeface="Arial" panose="020B0604020202020204" pitchFamily="34" charset="0"/>
              </a:rPr>
              <a:t>Cortes parte enferma/sana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159630" y="3150894"/>
            <a:ext cx="221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dirty="0" err="1">
                <a:latin typeface="Arial" panose="020B0604020202020204" pitchFamily="34" charset="0"/>
                <a:cs typeface="Arial" panose="020B0604020202020204" pitchFamily="34" charset="0"/>
              </a:rPr>
              <a:t>Explantes</a:t>
            </a:r>
            <a:r>
              <a:rPr lang="es-NI" dirty="0">
                <a:latin typeface="Arial" panose="020B0604020202020204" pitchFamily="34" charset="0"/>
                <a:cs typeface="Arial" panose="020B0604020202020204" pitchFamily="34" charset="0"/>
              </a:rPr>
              <a:t> 5×5 mm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651817" y="83524"/>
            <a:ext cx="605063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sz="2400" b="1" dirty="0" smtClean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Aislamiento de </a:t>
            </a:r>
            <a:r>
              <a:rPr lang="es-NI" sz="2400" b="1" i="1" dirty="0" err="1" smtClean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Moniliophthora</a:t>
            </a:r>
            <a:r>
              <a:rPr lang="es-NI" sz="2400" b="1" i="1" dirty="0" smtClean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NI" sz="2400" b="1" i="1" dirty="0" err="1" smtClean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roreri</a:t>
            </a:r>
            <a:endParaRPr lang="es-NI" sz="2400" b="1" dirty="0">
              <a:solidFill>
                <a:srgbClr val="2E47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/>
          <a:srcRect l="32809" t="18026" r="27030" b="18006"/>
          <a:stretch/>
        </p:blipFill>
        <p:spPr>
          <a:xfrm>
            <a:off x="2253124" y="4836156"/>
            <a:ext cx="2209801" cy="1877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/>
          <a:srcRect l="2571" t="6717" r="10325" b="3275"/>
          <a:stretch/>
        </p:blipFill>
        <p:spPr>
          <a:xfrm>
            <a:off x="5268174" y="4836156"/>
            <a:ext cx="2047026" cy="1816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1173056" y="4008276"/>
            <a:ext cx="662312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NI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Metodología 2. </a:t>
            </a:r>
            <a:r>
              <a:rPr lang="es-NI" sz="2000" b="1" dirty="0">
                <a:latin typeface="Arial" panose="020B0604020202020204" pitchFamily="34" charset="0"/>
                <a:cs typeface="Arial" panose="020B0604020202020204" pitchFamily="34" charset="0"/>
              </a:rPr>
              <a:t>Modificada de Villamil </a:t>
            </a:r>
            <a:r>
              <a:rPr lang="es-NI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s-NI" sz="2000" b="1" dirty="0">
                <a:latin typeface="Arial" panose="020B0604020202020204" pitchFamily="34" charset="0"/>
                <a:cs typeface="Arial" panose="020B0604020202020204" pitchFamily="34" charset="0"/>
              </a:rPr>
              <a:t>(2012)</a:t>
            </a:r>
          </a:p>
        </p:txBody>
      </p:sp>
      <p:sp>
        <p:nvSpPr>
          <p:cNvPr id="20" name="Flecha derecha 19"/>
          <p:cNvSpPr/>
          <p:nvPr/>
        </p:nvSpPr>
        <p:spPr>
          <a:xfrm>
            <a:off x="2688579" y="2159378"/>
            <a:ext cx="515074" cy="31568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sp>
        <p:nvSpPr>
          <p:cNvPr id="21" name="Flecha derecha 20"/>
          <p:cNvSpPr/>
          <p:nvPr/>
        </p:nvSpPr>
        <p:spPr>
          <a:xfrm>
            <a:off x="5629775" y="2180489"/>
            <a:ext cx="515074" cy="31568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sp>
        <p:nvSpPr>
          <p:cNvPr id="25" name="Flecha derecha 24"/>
          <p:cNvSpPr/>
          <p:nvPr/>
        </p:nvSpPr>
        <p:spPr>
          <a:xfrm>
            <a:off x="4629104" y="5699577"/>
            <a:ext cx="515074" cy="31568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sp>
        <p:nvSpPr>
          <p:cNvPr id="26" name="Rectángulo 25"/>
          <p:cNvSpPr/>
          <p:nvPr/>
        </p:nvSpPr>
        <p:spPr>
          <a:xfrm>
            <a:off x="7347193" y="5684154"/>
            <a:ext cx="710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NI" dirty="0">
                <a:latin typeface="Arial" panose="020B0604020202020204" pitchFamily="34" charset="0"/>
                <a:cs typeface="Arial" panose="020B0604020202020204" pitchFamily="34" charset="0"/>
              </a:rPr>
              <a:t>PDA </a:t>
            </a:r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246295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51" y="4975130"/>
            <a:ext cx="2355974" cy="16327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b="5488"/>
          <a:stretch/>
        </p:blipFill>
        <p:spPr>
          <a:xfrm>
            <a:off x="3735389" y="4994663"/>
            <a:ext cx="2352941" cy="16197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895" y="4975131"/>
            <a:ext cx="2183518" cy="162616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9150" y="5531696"/>
            <a:ext cx="715315" cy="369332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Hoja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9281" y="2576328"/>
            <a:ext cx="890207" cy="369332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Suelo</a:t>
            </a:r>
          </a:p>
        </p:txBody>
      </p:sp>
      <p:sp>
        <p:nvSpPr>
          <p:cNvPr id="11" name="Flecha derecha 10"/>
          <p:cNvSpPr/>
          <p:nvPr/>
        </p:nvSpPr>
        <p:spPr>
          <a:xfrm>
            <a:off x="3286374" y="5641486"/>
            <a:ext cx="367271" cy="300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sp>
        <p:nvSpPr>
          <p:cNvPr id="12" name="Flecha derecha 11"/>
          <p:cNvSpPr/>
          <p:nvPr/>
        </p:nvSpPr>
        <p:spPr>
          <a:xfrm>
            <a:off x="6170101" y="5654516"/>
            <a:ext cx="367271" cy="300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sp>
        <p:nvSpPr>
          <p:cNvPr id="15" name="Flecha derecha 14"/>
          <p:cNvSpPr/>
          <p:nvPr/>
        </p:nvSpPr>
        <p:spPr>
          <a:xfrm>
            <a:off x="2859431" y="2784629"/>
            <a:ext cx="367271" cy="300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418" y="1939640"/>
            <a:ext cx="2095965" cy="1954570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3480745" y="2032442"/>
            <a:ext cx="1542667" cy="321872"/>
            <a:chOff x="6222545" y="1566920"/>
            <a:chExt cx="2056888" cy="429163"/>
          </a:xfrm>
        </p:grpSpPr>
        <p:grpSp>
          <p:nvGrpSpPr>
            <p:cNvPr id="6" name="Grupo 5"/>
            <p:cNvGrpSpPr/>
            <p:nvPr/>
          </p:nvGrpSpPr>
          <p:grpSpPr>
            <a:xfrm>
              <a:off x="6698189" y="1566920"/>
              <a:ext cx="1581244" cy="429163"/>
              <a:chOff x="6698189" y="1566920"/>
              <a:chExt cx="1581244" cy="429163"/>
            </a:xfrm>
          </p:grpSpPr>
          <p:sp>
            <p:nvSpPr>
              <p:cNvPr id="20" name="Rectángulo 19"/>
              <p:cNvSpPr/>
              <p:nvPr/>
            </p:nvSpPr>
            <p:spPr>
              <a:xfrm>
                <a:off x="6698189" y="1566920"/>
                <a:ext cx="605293" cy="4195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es-NI" sz="1350" b="1" dirty="0">
                    <a:solidFill>
                      <a:srgbClr val="FFFF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</a:t>
                </a:r>
                <a:r>
                  <a:rPr lang="es-NI" sz="1350" b="1" baseline="30000" dirty="0">
                    <a:solidFill>
                      <a:srgbClr val="FFFF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-2</a:t>
                </a:r>
                <a:endParaRPr lang="es-NI" sz="135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" name="Grupo 2"/>
              <p:cNvGrpSpPr/>
              <p:nvPr/>
            </p:nvGrpSpPr>
            <p:grpSpPr>
              <a:xfrm>
                <a:off x="7198498" y="1566920"/>
                <a:ext cx="1080935" cy="429163"/>
                <a:chOff x="7198498" y="1566920"/>
                <a:chExt cx="1080935" cy="429163"/>
              </a:xfrm>
            </p:grpSpPr>
            <p:sp>
              <p:nvSpPr>
                <p:cNvPr id="21" name="Rectángulo 20"/>
                <p:cNvSpPr/>
                <p:nvPr/>
              </p:nvSpPr>
              <p:spPr>
                <a:xfrm>
                  <a:off x="7198498" y="1576565"/>
                  <a:ext cx="605293" cy="4195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600"/>
                    </a:spcAft>
                  </a:pPr>
                  <a:r>
                    <a:rPr lang="es-NI" sz="1350" b="1" dirty="0">
                      <a:solidFill>
                        <a:srgbClr val="FFFF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10</a:t>
                  </a:r>
                  <a:r>
                    <a:rPr lang="es-NI" sz="1350" b="1" baseline="30000" dirty="0">
                      <a:solidFill>
                        <a:srgbClr val="FFFF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-3</a:t>
                  </a:r>
                  <a:endParaRPr lang="es-NI" sz="135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Rectángulo 21"/>
                <p:cNvSpPr/>
                <p:nvPr/>
              </p:nvSpPr>
              <p:spPr>
                <a:xfrm>
                  <a:off x="7674140" y="1566920"/>
                  <a:ext cx="605293" cy="4195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600"/>
                    </a:spcAft>
                  </a:pPr>
                  <a:r>
                    <a:rPr lang="es-NI" sz="1350" b="1" dirty="0">
                      <a:solidFill>
                        <a:srgbClr val="FFFF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10</a:t>
                  </a:r>
                  <a:r>
                    <a:rPr lang="es-NI" sz="1350" b="1" baseline="30000" dirty="0">
                      <a:solidFill>
                        <a:srgbClr val="FFFF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-4</a:t>
                  </a:r>
                  <a:endParaRPr lang="es-NI" sz="135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3" name="Rectángulo 22"/>
            <p:cNvSpPr/>
            <p:nvPr/>
          </p:nvSpPr>
          <p:spPr>
            <a:xfrm>
              <a:off x="6222545" y="1576565"/>
              <a:ext cx="605293" cy="4195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s-NI" sz="1350" b="1" dirty="0">
                  <a:solidFill>
                    <a:srgbClr val="FFFF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</a:t>
              </a:r>
              <a:r>
                <a:rPr lang="es-NI" sz="1350" b="1" baseline="30000" dirty="0">
                  <a:solidFill>
                    <a:srgbClr val="FFFF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-1</a:t>
              </a:r>
              <a:endParaRPr lang="es-NI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Flecha derecha 29"/>
          <p:cNvSpPr/>
          <p:nvPr/>
        </p:nvSpPr>
        <p:spPr>
          <a:xfrm>
            <a:off x="5510877" y="2812887"/>
            <a:ext cx="367271" cy="300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309" y="1882439"/>
            <a:ext cx="1780340" cy="2014876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6826616" y="4686886"/>
            <a:ext cx="1834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400" b="1" dirty="0">
                <a:latin typeface="Arial" panose="020B0604020202020204" pitchFamily="34" charset="0"/>
                <a:cs typeface="Arial" panose="020B0604020202020204" pitchFamily="34" charset="0"/>
              </a:rPr>
              <a:t>Cortes de 5×5 mm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375546" y="1199754"/>
            <a:ext cx="8064396" cy="373574"/>
            <a:chOff x="2428026" y="813905"/>
            <a:chExt cx="8564859" cy="498098"/>
          </a:xfrm>
        </p:grpSpPr>
        <p:sp>
          <p:nvSpPr>
            <p:cNvPr id="13" name="Rectángulo 12"/>
            <p:cNvSpPr/>
            <p:nvPr/>
          </p:nvSpPr>
          <p:spPr>
            <a:xfrm>
              <a:off x="2428026" y="813905"/>
              <a:ext cx="4051487" cy="49244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NI" b="1" dirty="0">
                  <a:latin typeface="Arial" panose="020B0604020202020204" pitchFamily="34" charset="0"/>
                  <a:cs typeface="Arial" panose="020B0604020202020204" pitchFamily="34" charset="0"/>
                </a:rPr>
                <a:t>Procesamiento de suelo</a:t>
              </a: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6454150" y="819562"/>
              <a:ext cx="4538735" cy="4924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NI" b="1" dirty="0" smtClean="0">
                  <a:solidFill>
                    <a:srgbClr val="2E4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Modificado de Suárez </a:t>
              </a:r>
              <a:r>
                <a:rPr lang="es-NI" b="1" dirty="0">
                  <a:solidFill>
                    <a:srgbClr val="2E4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 Rangel (2014</a:t>
              </a:r>
              <a:r>
                <a:rPr lang="es-NI" b="1" dirty="0" smtClean="0">
                  <a:solidFill>
                    <a:srgbClr val="2E4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s-NI" b="1" dirty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CuadroTexto 33"/>
          <p:cNvSpPr txBox="1"/>
          <p:nvPr/>
        </p:nvSpPr>
        <p:spPr>
          <a:xfrm>
            <a:off x="5864708" y="1682414"/>
            <a:ext cx="3537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400" b="1" dirty="0">
                <a:latin typeface="Arial" panose="020B0604020202020204" pitchFamily="34" charset="0"/>
                <a:cs typeface="Arial" panose="020B0604020202020204" pitchFamily="34" charset="0"/>
              </a:rPr>
              <a:t>PDA </a:t>
            </a:r>
            <a:r>
              <a:rPr lang="es-NI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NI" sz="1400" b="1" dirty="0">
                <a:latin typeface="Arial" panose="020B0604020202020204" pitchFamily="34" charset="0"/>
                <a:cs typeface="Arial" panose="020B0604020202020204" pitchFamily="34" charset="0"/>
              </a:rPr>
              <a:t>800 µl·l</a:t>
            </a:r>
            <a:r>
              <a:rPr lang="es-NI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endParaRPr lang="es-NI" b="1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NI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Sulfato </a:t>
            </a:r>
            <a:r>
              <a:rPr lang="es-NI" sz="14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NI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Gentamicina</a:t>
            </a:r>
            <a:endParaRPr lang="es-NI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1646696" y="346562"/>
            <a:ext cx="605063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sz="2400" b="1" dirty="0" smtClean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Aislamiento de hongos antagonistas</a:t>
            </a:r>
            <a:endParaRPr lang="es-NI" sz="2400" b="1" dirty="0">
              <a:solidFill>
                <a:srgbClr val="2E47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5926078" y="2221189"/>
            <a:ext cx="3192088" cy="1448942"/>
            <a:chOff x="5951912" y="2173187"/>
            <a:chExt cx="2964608" cy="130819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01250" y="2179821"/>
              <a:ext cx="1415270" cy="12966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7" name="Grupo 26"/>
            <p:cNvGrpSpPr/>
            <p:nvPr/>
          </p:nvGrpSpPr>
          <p:grpSpPr>
            <a:xfrm>
              <a:off x="5951912" y="2173187"/>
              <a:ext cx="1534394" cy="1308197"/>
              <a:chOff x="6026653" y="1968105"/>
              <a:chExt cx="1534394" cy="1308197"/>
            </a:xfrm>
          </p:grpSpPr>
          <p:grpSp>
            <p:nvGrpSpPr>
              <p:cNvPr id="19" name="Grupo 18"/>
              <p:cNvGrpSpPr/>
              <p:nvPr/>
            </p:nvGrpSpPr>
            <p:grpSpPr>
              <a:xfrm>
                <a:off x="6026653" y="1968105"/>
                <a:ext cx="1534394" cy="1308197"/>
                <a:chOff x="6026653" y="1968105"/>
                <a:chExt cx="1534394" cy="1308197"/>
              </a:xfrm>
            </p:grpSpPr>
            <p:grpSp>
              <p:nvGrpSpPr>
                <p:cNvPr id="16" name="Grupo 15"/>
                <p:cNvGrpSpPr/>
                <p:nvPr/>
              </p:nvGrpSpPr>
              <p:grpSpPr>
                <a:xfrm>
                  <a:off x="6026653" y="1968105"/>
                  <a:ext cx="1534394" cy="1308197"/>
                  <a:chOff x="6119197" y="2168232"/>
                  <a:chExt cx="1534394" cy="1308197"/>
                </a:xfrm>
              </p:grpSpPr>
              <p:pic>
                <p:nvPicPr>
                  <p:cNvPr id="24" name="Imagen 23"/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7139" t="6197" r="17498" b="5408"/>
                  <a:stretch/>
                </p:blipFill>
                <p:spPr>
                  <a:xfrm>
                    <a:off x="6119197" y="2168232"/>
                    <a:ext cx="1534394" cy="1308197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25" name="Rectángulo 24"/>
                  <p:cNvSpPr/>
                  <p:nvPr/>
                </p:nvSpPr>
                <p:spPr>
                  <a:xfrm>
                    <a:off x="6633997" y="2599926"/>
                    <a:ext cx="643125" cy="28995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600"/>
                      </a:spcAft>
                    </a:pPr>
                    <a:r>
                      <a:rPr lang="es-NI" sz="12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100 </a:t>
                    </a:r>
                    <a:r>
                      <a:rPr lang="es-NI" sz="1200" b="1" dirty="0">
                        <a:solidFill>
                          <a:srgbClr val="FFFF00"/>
                        </a:solidFill>
                      </a:rPr>
                      <a:t>µL</a:t>
                    </a:r>
                    <a:r>
                      <a:rPr lang="es-NI" sz="1200" dirty="0"/>
                      <a:t> </a:t>
                    </a:r>
                    <a:endParaRPr lang="es-NI" sz="1200" dirty="0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9" name="Rectángulo 38"/>
                <p:cNvSpPr/>
                <p:nvPr/>
              </p:nvSpPr>
              <p:spPr>
                <a:xfrm>
                  <a:off x="7013928" y="2961664"/>
                  <a:ext cx="453970" cy="3146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600"/>
                    </a:spcAft>
                  </a:pPr>
                  <a:r>
                    <a:rPr lang="es-NI" sz="1350" b="1" dirty="0">
                      <a:solidFill>
                        <a:srgbClr val="FFFF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10</a:t>
                  </a:r>
                  <a:r>
                    <a:rPr lang="es-NI" sz="1350" b="1" baseline="30000" dirty="0">
                      <a:solidFill>
                        <a:srgbClr val="FFFF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-4</a:t>
                  </a:r>
                  <a:endParaRPr lang="es-NI" sz="135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0" name="Rectángulo 39"/>
              <p:cNvSpPr/>
              <p:nvPr/>
            </p:nvSpPr>
            <p:spPr>
              <a:xfrm>
                <a:off x="6140414" y="2961664"/>
                <a:ext cx="453970" cy="3146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es-NI" sz="1350" b="1" dirty="0">
                    <a:solidFill>
                      <a:srgbClr val="FFFF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</a:t>
                </a:r>
                <a:r>
                  <a:rPr lang="es-NI" sz="1350" b="1" baseline="30000" dirty="0">
                    <a:solidFill>
                      <a:srgbClr val="FFFF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-3</a:t>
                </a:r>
                <a:endParaRPr lang="es-NI" sz="135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1" name="Grupo 40"/>
          <p:cNvGrpSpPr/>
          <p:nvPr/>
        </p:nvGrpSpPr>
        <p:grpSpPr>
          <a:xfrm>
            <a:off x="428778" y="4254635"/>
            <a:ext cx="8011164" cy="379603"/>
            <a:chOff x="2112361" y="800210"/>
            <a:chExt cx="8669676" cy="506136"/>
          </a:xfrm>
        </p:grpSpPr>
        <p:sp>
          <p:nvSpPr>
            <p:cNvPr id="42" name="Rectángulo 41"/>
            <p:cNvSpPr/>
            <p:nvPr/>
          </p:nvSpPr>
          <p:spPr>
            <a:xfrm>
              <a:off x="2112361" y="813905"/>
              <a:ext cx="4367153" cy="49244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NI" b="1" dirty="0">
                  <a:latin typeface="Arial" panose="020B0604020202020204" pitchFamily="34" charset="0"/>
                  <a:cs typeface="Arial" panose="020B0604020202020204" pitchFamily="34" charset="0"/>
                </a:rPr>
                <a:t>Procesamiento de </a:t>
              </a:r>
              <a:r>
                <a:rPr lang="es-NI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tejido vegetal</a:t>
              </a:r>
              <a:endParaRPr lang="es-NI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6454150" y="800210"/>
              <a:ext cx="4327887" cy="4924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NI" b="1" dirty="0" smtClean="0">
                  <a:solidFill>
                    <a:srgbClr val="2E4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Modificado de </a:t>
              </a:r>
              <a:r>
                <a:rPr lang="es-NI" b="1" dirty="0" err="1" smtClean="0">
                  <a:solidFill>
                    <a:srgbClr val="2E4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Arnold</a:t>
              </a:r>
              <a:r>
                <a:rPr lang="es-NI" b="1" dirty="0" smtClean="0">
                  <a:solidFill>
                    <a:srgbClr val="2E4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NI" b="1" i="1" dirty="0">
                  <a:solidFill>
                    <a:srgbClr val="2E4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al.</a:t>
              </a:r>
              <a:r>
                <a:rPr lang="es-NI" b="1" dirty="0">
                  <a:solidFill>
                    <a:srgbClr val="2E4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(2000</a:t>
              </a:r>
              <a:r>
                <a:rPr lang="es-NI" b="1" dirty="0" smtClean="0">
                  <a:solidFill>
                    <a:srgbClr val="2E4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s-NI" b="1" dirty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71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11832"/>
          <a:stretch/>
        </p:blipFill>
        <p:spPr>
          <a:xfrm>
            <a:off x="1140024" y="1852542"/>
            <a:ext cx="2314376" cy="17307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043" r="7628"/>
          <a:stretch/>
        </p:blipFill>
        <p:spPr>
          <a:xfrm>
            <a:off x="3825315" y="1852542"/>
            <a:ext cx="2314379" cy="173073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2818" y="2457547"/>
            <a:ext cx="1029623" cy="369332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NI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Corteza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21024" y="5200903"/>
            <a:ext cx="851390" cy="369332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Fruto</a:t>
            </a:r>
          </a:p>
        </p:txBody>
      </p:sp>
      <p:sp>
        <p:nvSpPr>
          <p:cNvPr id="12" name="Flecha derecha 11"/>
          <p:cNvSpPr/>
          <p:nvPr/>
        </p:nvSpPr>
        <p:spPr>
          <a:xfrm>
            <a:off x="3424970" y="2717909"/>
            <a:ext cx="429776" cy="210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r="7761"/>
          <a:stretch/>
        </p:blipFill>
        <p:spPr>
          <a:xfrm>
            <a:off x="6541225" y="1852543"/>
            <a:ext cx="2305731" cy="1730734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720548" y="3621768"/>
            <a:ext cx="1947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1400" b="1" dirty="0">
                <a:latin typeface="Arial" panose="020B0604020202020204" pitchFamily="34" charset="0"/>
                <a:cs typeface="Arial" panose="020B0604020202020204" pitchFamily="34" charset="0"/>
              </a:rPr>
              <a:t>Cortes de 5×5 mm</a:t>
            </a:r>
          </a:p>
        </p:txBody>
      </p:sp>
      <p:sp>
        <p:nvSpPr>
          <p:cNvPr id="19" name="Flecha derecha 18"/>
          <p:cNvSpPr/>
          <p:nvPr/>
        </p:nvSpPr>
        <p:spPr>
          <a:xfrm>
            <a:off x="6111449" y="2717909"/>
            <a:ext cx="429776" cy="210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grpSp>
        <p:nvGrpSpPr>
          <p:cNvPr id="25" name="Grupo 24"/>
          <p:cNvGrpSpPr/>
          <p:nvPr/>
        </p:nvGrpSpPr>
        <p:grpSpPr>
          <a:xfrm>
            <a:off x="597629" y="1209070"/>
            <a:ext cx="8021156" cy="380257"/>
            <a:chOff x="2112361" y="799338"/>
            <a:chExt cx="8680489" cy="507008"/>
          </a:xfrm>
        </p:grpSpPr>
        <p:sp>
          <p:nvSpPr>
            <p:cNvPr id="26" name="Rectángulo 25"/>
            <p:cNvSpPr/>
            <p:nvPr/>
          </p:nvSpPr>
          <p:spPr>
            <a:xfrm>
              <a:off x="2112361" y="813905"/>
              <a:ext cx="4367153" cy="49244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NI" b="1" dirty="0">
                  <a:latin typeface="Arial" panose="020B0604020202020204" pitchFamily="34" charset="0"/>
                  <a:cs typeface="Arial" panose="020B0604020202020204" pitchFamily="34" charset="0"/>
                </a:rPr>
                <a:t>Procesamiento de </a:t>
              </a:r>
              <a:r>
                <a:rPr lang="es-NI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tejido vegetal</a:t>
              </a:r>
              <a:endParaRPr lang="es-NI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6464963" y="799338"/>
              <a:ext cx="4327887" cy="4924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NI" b="1" dirty="0" smtClean="0">
                  <a:solidFill>
                    <a:srgbClr val="2E4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Modificado de </a:t>
              </a:r>
              <a:r>
                <a:rPr lang="es-NI" b="1" dirty="0" err="1" smtClean="0">
                  <a:solidFill>
                    <a:srgbClr val="2E4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Arnold</a:t>
              </a:r>
              <a:r>
                <a:rPr lang="es-NI" b="1" dirty="0" smtClean="0">
                  <a:solidFill>
                    <a:srgbClr val="2E4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NI" b="1" i="1" dirty="0">
                  <a:solidFill>
                    <a:srgbClr val="2E4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al.</a:t>
              </a:r>
              <a:r>
                <a:rPr lang="es-NI" b="1" dirty="0">
                  <a:solidFill>
                    <a:srgbClr val="2E4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(2000</a:t>
              </a:r>
              <a:r>
                <a:rPr lang="es-NI" b="1" dirty="0" smtClean="0">
                  <a:solidFill>
                    <a:srgbClr val="2E47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s-NI" b="1" dirty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1100456" y="4522776"/>
            <a:ext cx="7746500" cy="2150101"/>
            <a:chOff x="1100456" y="4141923"/>
            <a:chExt cx="7746500" cy="215010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5"/>
            <a:srcRect l="8548" r="373"/>
            <a:stretch/>
          </p:blipFill>
          <p:spPr>
            <a:xfrm>
              <a:off x="1100456" y="4141923"/>
              <a:ext cx="2353944" cy="1777468"/>
            </a:xfrm>
            <a:prstGeom prst="rect">
              <a:avLst/>
            </a:prstGeom>
          </p:spPr>
        </p:pic>
        <p:sp>
          <p:nvSpPr>
            <p:cNvPr id="20" name="Flecha derecha 19"/>
            <p:cNvSpPr/>
            <p:nvPr/>
          </p:nvSpPr>
          <p:spPr>
            <a:xfrm>
              <a:off x="3454400" y="4899439"/>
              <a:ext cx="429776" cy="21055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 sz="1350"/>
            </a:p>
          </p:txBody>
        </p:sp>
        <p:sp>
          <p:nvSpPr>
            <p:cNvPr id="21" name="Flecha derecha 20"/>
            <p:cNvSpPr/>
            <p:nvPr/>
          </p:nvSpPr>
          <p:spPr>
            <a:xfrm>
              <a:off x="6112681" y="4899439"/>
              <a:ext cx="429776" cy="21055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 sz="1350"/>
            </a:p>
          </p:txBody>
        </p:sp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5672" y="4208403"/>
              <a:ext cx="2294022" cy="1733312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 rotWithShape="1">
            <a:blip r:embed="rId7"/>
            <a:srcRect l="2769" r="2452"/>
            <a:stretch/>
          </p:blipFill>
          <p:spPr>
            <a:xfrm>
              <a:off x="6530966" y="4189150"/>
              <a:ext cx="2315990" cy="1777602"/>
            </a:xfrm>
            <a:prstGeom prst="rect">
              <a:avLst/>
            </a:prstGeom>
          </p:spPr>
        </p:pic>
        <p:sp>
          <p:nvSpPr>
            <p:cNvPr id="31" name="CuadroTexto 30"/>
            <p:cNvSpPr txBox="1"/>
            <p:nvPr/>
          </p:nvSpPr>
          <p:spPr>
            <a:xfrm>
              <a:off x="6671702" y="5984247"/>
              <a:ext cx="19470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NI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Cortes de 5×5 mm</a:t>
              </a:r>
            </a:p>
          </p:txBody>
        </p:sp>
      </p:grpSp>
      <p:sp>
        <p:nvSpPr>
          <p:cNvPr id="32" name="CuadroTexto 31"/>
          <p:cNvSpPr txBox="1"/>
          <p:nvPr/>
        </p:nvSpPr>
        <p:spPr>
          <a:xfrm>
            <a:off x="1646696" y="346562"/>
            <a:ext cx="605063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NI" sz="2400" b="1" dirty="0" smtClean="0">
                <a:solidFill>
                  <a:srgbClr val="2E47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Aislamiento de hongos antagonistas</a:t>
            </a:r>
            <a:endParaRPr lang="es-NI" sz="2400" b="1" dirty="0">
              <a:solidFill>
                <a:srgbClr val="2E47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5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119617" y="359556"/>
            <a:ext cx="50504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NI" b="1" dirty="0">
                <a:latin typeface="Arial" panose="020B0604020202020204" pitchFamily="34" charset="0"/>
                <a:cs typeface="Arial" panose="020B0604020202020204" pitchFamily="34" charset="0"/>
              </a:rPr>
              <a:t>Protocolo de desinfección de tejido vegetal</a:t>
            </a:r>
          </a:p>
        </p:txBody>
      </p:sp>
      <p:sp>
        <p:nvSpPr>
          <p:cNvPr id="5" name="Flecha derecha 4"/>
          <p:cNvSpPr/>
          <p:nvPr/>
        </p:nvSpPr>
        <p:spPr>
          <a:xfrm>
            <a:off x="3237381" y="3055846"/>
            <a:ext cx="332815" cy="25213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sp>
        <p:nvSpPr>
          <p:cNvPr id="6" name="Flecha derecha 5"/>
          <p:cNvSpPr/>
          <p:nvPr/>
        </p:nvSpPr>
        <p:spPr>
          <a:xfrm>
            <a:off x="5336527" y="3055845"/>
            <a:ext cx="332815" cy="25213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350"/>
          </a:p>
        </p:txBody>
      </p:sp>
      <p:grpSp>
        <p:nvGrpSpPr>
          <p:cNvPr id="12" name="Grupo 11"/>
          <p:cNvGrpSpPr/>
          <p:nvPr/>
        </p:nvGrpSpPr>
        <p:grpSpPr>
          <a:xfrm>
            <a:off x="254146" y="1106906"/>
            <a:ext cx="8752353" cy="4995153"/>
            <a:chOff x="1194599" y="278796"/>
            <a:chExt cx="7073877" cy="3708050"/>
          </a:xfrm>
        </p:grpSpPr>
        <p:grpSp>
          <p:nvGrpSpPr>
            <p:cNvPr id="11" name="Grupo 10"/>
            <p:cNvGrpSpPr/>
            <p:nvPr/>
          </p:nvGrpSpPr>
          <p:grpSpPr>
            <a:xfrm>
              <a:off x="1194599" y="278796"/>
              <a:ext cx="7073877" cy="3708050"/>
              <a:chOff x="1001598" y="1209796"/>
              <a:chExt cx="7073877" cy="3708050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1001598" y="1209796"/>
                <a:ext cx="7073877" cy="3708050"/>
                <a:chOff x="987083" y="2174654"/>
                <a:chExt cx="7073877" cy="3708050"/>
              </a:xfrm>
            </p:grpSpPr>
            <p:pic>
              <p:nvPicPr>
                <p:cNvPr id="2" name="Imagen 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65281" y="2174654"/>
                  <a:ext cx="6695679" cy="3708050"/>
                </a:xfrm>
                <a:prstGeom prst="rect">
                  <a:avLst/>
                </a:prstGeom>
              </p:spPr>
            </p:pic>
            <p:sp>
              <p:nvSpPr>
                <p:cNvPr id="9" name="Flecha curvada hacia la derecha 8"/>
                <p:cNvSpPr/>
                <p:nvPr/>
              </p:nvSpPr>
              <p:spPr>
                <a:xfrm>
                  <a:off x="987083" y="4028677"/>
                  <a:ext cx="554691" cy="998444"/>
                </a:xfrm>
                <a:prstGeom prst="curvedRightArrow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NI" sz="135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8" name="Flecha derecha 7"/>
              <p:cNvSpPr/>
              <p:nvPr/>
            </p:nvSpPr>
            <p:spPr>
              <a:xfrm>
                <a:off x="5170119" y="3986845"/>
                <a:ext cx="332815" cy="252133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NI" sz="1350"/>
              </a:p>
            </p:txBody>
          </p:sp>
        </p:grpSp>
        <p:sp>
          <p:nvSpPr>
            <p:cNvPr id="7" name="Flecha derecha 6"/>
            <p:cNvSpPr/>
            <p:nvPr/>
          </p:nvSpPr>
          <p:spPr>
            <a:xfrm>
              <a:off x="3403788" y="3055844"/>
              <a:ext cx="332815" cy="25213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 sz="1350"/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6244536" y="5780782"/>
            <a:ext cx="2899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Condiciones:  </a:t>
            </a:r>
          </a:p>
          <a:p>
            <a:r>
              <a:rPr lang="es-NI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PDA</a:t>
            </a:r>
          </a:p>
          <a:p>
            <a:r>
              <a:rPr lang="es-NI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pH 5.5 </a:t>
            </a:r>
          </a:p>
          <a:p>
            <a:r>
              <a:rPr lang="es-NI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- 800 µl</a:t>
            </a:r>
            <a:r>
              <a:rPr lang="es-NI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es-NI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NI" sz="16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NI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NI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Sulfato de </a:t>
            </a:r>
            <a:r>
              <a:rPr lang="es-NI" sz="1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Gentamicina</a:t>
            </a:r>
            <a:r>
              <a:rPr lang="es-NI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NI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- 25 °C</a:t>
            </a:r>
          </a:p>
        </p:txBody>
      </p:sp>
    </p:spTree>
    <p:extLst>
      <p:ext uri="{BB962C8B-B14F-4D97-AF65-F5344CB8AC3E}">
        <p14:creationId xmlns:p14="http://schemas.microsoft.com/office/powerpoint/2010/main" val="322793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4929</TotalTime>
  <Words>835</Words>
  <Application>Microsoft Office PowerPoint</Application>
  <PresentationFormat>Presentación en pantalla (4:3)</PresentationFormat>
  <Paragraphs>248</Paragraphs>
  <Slides>22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Tema de Office</vt:lpstr>
      <vt:lpstr>Documento</vt:lpstr>
      <vt:lpstr>Presentación de PowerPoint</vt:lpstr>
      <vt:lpstr>OBJETIVO</vt:lpstr>
      <vt:lpstr>Presentación de PowerPoint</vt:lpstr>
      <vt:lpstr>MATERIALES Y MÉTODOS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 Betancourt</dc:creator>
  <cp:lastModifiedBy>Javier Silva</cp:lastModifiedBy>
  <cp:revision>359</cp:revision>
  <dcterms:created xsi:type="dcterms:W3CDTF">2016-02-11T18:57:57Z</dcterms:created>
  <dcterms:modified xsi:type="dcterms:W3CDTF">2017-03-07T03:42:34Z</dcterms:modified>
</cp:coreProperties>
</file>