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3" r:id="rId1"/>
  </p:sldMasterIdLst>
  <p:notesMasterIdLst>
    <p:notesMasterId r:id="rId3"/>
  </p:notesMasterIdLst>
  <p:sldIdLst>
    <p:sldId id="280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C24"/>
    <a:srgbClr val="004A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8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37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A67C10-585C-49E9-BABD-1891C84ADFBC}" type="datetimeFigureOut">
              <a:rPr lang="de-DE" smtClean="0"/>
              <a:t>13.08.2026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E754BC-834C-49E6-B390-22253F5574B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96130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3324" y="4219659"/>
            <a:ext cx="7881201" cy="1000318"/>
          </a:xfrm>
        </p:spPr>
        <p:txBody>
          <a:bodyPr anchor="b">
            <a:normAutofit/>
          </a:bodyPr>
          <a:lstStyle>
            <a:lvl1pPr algn="l">
              <a:defRPr sz="2000">
                <a:solidFill>
                  <a:srgbClr val="005C24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US" dirty="0" err="1"/>
              <a:t>Titel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93324" y="5349567"/>
            <a:ext cx="7881201" cy="71905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Referent/in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0FDED-7B8F-4E14-9263-32D774516C29}" type="datetime1">
              <a:rPr lang="de-DE" smtClean="0"/>
              <a:t>13.08.2026</a:t>
            </a:fld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44005-A22A-4401-AF92-CC9B7451A403}" type="slidenum">
              <a:rPr lang="de-DE" smtClean="0"/>
              <a:t>‹Nr.›</a:t>
            </a:fld>
            <a:endParaRPr lang="de-DE" dirty="0"/>
          </a:p>
        </p:txBody>
      </p:sp>
      <p:cxnSp>
        <p:nvCxnSpPr>
          <p:cNvPr id="8" name="Gerader Verbinder 7"/>
          <p:cNvCxnSpPr/>
          <p:nvPr userDrawn="1"/>
        </p:nvCxnSpPr>
        <p:spPr>
          <a:xfrm flipV="1">
            <a:off x="839741" y="1304926"/>
            <a:ext cx="10516800" cy="9525"/>
          </a:xfrm>
          <a:prstGeom prst="line">
            <a:avLst/>
          </a:prstGeom>
          <a:ln w="19050">
            <a:solidFill>
              <a:srgbClr val="005C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r Verbinder 8"/>
          <p:cNvCxnSpPr/>
          <p:nvPr userDrawn="1"/>
        </p:nvCxnSpPr>
        <p:spPr>
          <a:xfrm flipV="1">
            <a:off x="838200" y="6248401"/>
            <a:ext cx="10515600" cy="9525"/>
          </a:xfrm>
          <a:prstGeom prst="line">
            <a:avLst/>
          </a:prstGeom>
          <a:ln w="19050">
            <a:solidFill>
              <a:srgbClr val="005C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387063"/>
            <a:ext cx="10515600" cy="2681528"/>
          </a:xfrm>
          <a:prstGeom prst="rect">
            <a:avLst/>
          </a:prstGeom>
        </p:spPr>
      </p:pic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77456" y="6356350"/>
            <a:ext cx="5619965" cy="365125"/>
          </a:xfrm>
        </p:spPr>
        <p:txBody>
          <a:bodyPr/>
          <a:lstStyle/>
          <a:p>
            <a:r>
              <a:rPr lang="de-DE" dirty="0"/>
              <a:t>UNIVERSITÄT ROSTOCK | FAKULTÄT FÜR AGRAR, BAU UND UMWELT</a:t>
            </a:r>
          </a:p>
        </p:txBody>
      </p:sp>
    </p:spTree>
    <p:extLst>
      <p:ext uri="{BB962C8B-B14F-4D97-AF65-F5344CB8AC3E}">
        <p14:creationId xmlns:p14="http://schemas.microsoft.com/office/powerpoint/2010/main" val="33858973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809749"/>
            <a:ext cx="10515600" cy="73977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de-DE" dirty="0"/>
              <a:t>Überschrift</a:t>
            </a:r>
            <a:br>
              <a:rPr lang="de-DE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2056" y="2777331"/>
            <a:ext cx="10515600" cy="324326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5C24"/>
              </a:buClr>
              <a:buSzTx/>
              <a:buFont typeface="Arial" panose="020B0604020202020204" pitchFamily="34" charset="0"/>
              <a:buNone/>
              <a:tabLst/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buClr>
                <a:srgbClr val="005C24"/>
              </a:buClr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buClr>
                <a:srgbClr val="005C24"/>
              </a:buClr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buClr>
                <a:srgbClr val="005C24"/>
              </a:buClr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buClr>
                <a:srgbClr val="005C24"/>
              </a:buClr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  <a:p>
            <a:pPr lvl="0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439256" cy="365125"/>
          </a:xfrm>
        </p:spPr>
        <p:txBody>
          <a:bodyPr/>
          <a:lstStyle/>
          <a:p>
            <a:fld id="{78C0FDED-7B8F-4E14-9263-32D774516C29}" type="datetime1">
              <a:rPr lang="de-DE" smtClean="0"/>
              <a:t>13.08.2026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77456" y="6356350"/>
            <a:ext cx="5619965" cy="365125"/>
          </a:xfrm>
        </p:spPr>
        <p:txBody>
          <a:bodyPr/>
          <a:lstStyle/>
          <a:p>
            <a:r>
              <a:rPr lang="de-DE" dirty="0"/>
              <a:t>UNIVERSITÄT ROSTOCK | FAKULTÄT FÜR AGRAR, BAU UND UMWELT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897420" y="6356350"/>
            <a:ext cx="2470236" cy="365125"/>
          </a:xfrm>
        </p:spPr>
        <p:txBody>
          <a:bodyPr/>
          <a:lstStyle/>
          <a:p>
            <a:fld id="{94E44005-A22A-4401-AF92-CC9B7451A403}" type="slidenum">
              <a:rPr lang="de-DE" smtClean="0"/>
              <a:t>‹Nr.›</a:t>
            </a:fld>
            <a:endParaRPr lang="de-DE"/>
          </a:p>
        </p:txBody>
      </p:sp>
      <p:cxnSp>
        <p:nvCxnSpPr>
          <p:cNvPr id="7" name="Gerader Verbinder 6"/>
          <p:cNvCxnSpPr/>
          <p:nvPr userDrawn="1"/>
        </p:nvCxnSpPr>
        <p:spPr>
          <a:xfrm flipV="1">
            <a:off x="838200" y="6248401"/>
            <a:ext cx="10515600" cy="9525"/>
          </a:xfrm>
          <a:prstGeom prst="line">
            <a:avLst/>
          </a:prstGeom>
          <a:ln w="19050">
            <a:solidFill>
              <a:srgbClr val="005C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r Verbinder 7"/>
          <p:cNvCxnSpPr/>
          <p:nvPr userDrawn="1"/>
        </p:nvCxnSpPr>
        <p:spPr>
          <a:xfrm flipV="1">
            <a:off x="852056" y="1448762"/>
            <a:ext cx="10515600" cy="9525"/>
          </a:xfrm>
          <a:prstGeom prst="line">
            <a:avLst/>
          </a:prstGeom>
          <a:ln w="19050">
            <a:solidFill>
              <a:srgbClr val="005C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7947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w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914525"/>
            <a:ext cx="10515600" cy="8429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E3482F-5F76-4377-A7FC-976523C42126}" type="datetime1">
              <a:rPr lang="de-DE" smtClean="0"/>
              <a:t>13.08.2026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UNIVERSITÄT ROSTOCK</a:t>
            </a:r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E44005-A22A-4401-AF92-CC9B7451A403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09" y="366248"/>
            <a:ext cx="3176558" cy="652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66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0FDED-7B8F-4E14-9263-32D774516C29}" type="datetime1">
              <a:rPr lang="de-DE" smtClean="0"/>
              <a:t>13.08.2026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UNIVERSITÄT ROSTOCK | FAKULTÄT FÜR AGRAR, BAU UND UMWELT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44005-A22A-4401-AF92-CC9B7451A403}" type="slidenum">
              <a:rPr lang="de-DE" smtClean="0"/>
              <a:t>1</a:t>
            </a:fld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302034" y="390252"/>
            <a:ext cx="7065622" cy="996120"/>
          </a:xfrm>
        </p:spPr>
        <p:txBody>
          <a:bodyPr>
            <a:normAutofit/>
          </a:bodyPr>
          <a:lstStyle/>
          <a:p>
            <a:pPr algn="r"/>
            <a:r>
              <a:rPr lang="de-DE" sz="1800" dirty="0">
                <a:solidFill>
                  <a:srgbClr val="005C24"/>
                </a:solidFill>
              </a:rPr>
              <a:t>Praxismodul Bachelor Bauingenieurwesen</a:t>
            </a:r>
            <a:r>
              <a:rPr lang="de-DE" dirty="0">
                <a:solidFill>
                  <a:srgbClr val="005C24"/>
                </a:solidFill>
              </a:rPr>
              <a:t/>
            </a:r>
            <a:br>
              <a:rPr lang="de-DE" dirty="0">
                <a:solidFill>
                  <a:srgbClr val="005C24"/>
                </a:solidFill>
              </a:rPr>
            </a:br>
            <a:r>
              <a:rPr lang="de-DE" sz="900" dirty="0">
                <a:solidFill>
                  <a:srgbClr val="005C24"/>
                </a:solidFill>
              </a:rPr>
              <a:t/>
            </a:r>
            <a:br>
              <a:rPr lang="de-DE" sz="900" dirty="0">
                <a:solidFill>
                  <a:srgbClr val="005C24"/>
                </a:solidFill>
              </a:rPr>
            </a:br>
            <a:r>
              <a:rPr lang="de-DE" sz="1600" dirty="0"/>
              <a:t>Wahlpflichtmodul, 6 LP, benotet</a:t>
            </a:r>
            <a:br>
              <a:rPr lang="de-DE" sz="1600" dirty="0"/>
            </a:br>
            <a:r>
              <a:rPr lang="de-DE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Prozessbeschreibung</a:t>
            </a:r>
            <a:endParaRPr lang="de-DE" sz="1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cxnSp>
        <p:nvCxnSpPr>
          <p:cNvPr id="22" name="Gerader Verbinder 21"/>
          <p:cNvCxnSpPr/>
          <p:nvPr/>
        </p:nvCxnSpPr>
        <p:spPr>
          <a:xfrm flipV="1">
            <a:off x="4580326" y="1938147"/>
            <a:ext cx="5148572" cy="0"/>
          </a:xfrm>
          <a:prstGeom prst="line">
            <a:avLst/>
          </a:prstGeom>
          <a:noFill/>
          <a:ln w="38100" cap="flat" cmpd="sng" algn="ctr">
            <a:solidFill>
              <a:srgbClr val="005C24">
                <a:shade val="95000"/>
                <a:satMod val="105000"/>
              </a:srgbClr>
            </a:solidFill>
            <a:prstDash val="solid"/>
          </a:ln>
          <a:effectLst/>
        </p:spPr>
      </p:cxnSp>
      <p:cxnSp>
        <p:nvCxnSpPr>
          <p:cNvPr id="23" name="Gerader Verbinder 22"/>
          <p:cNvCxnSpPr/>
          <p:nvPr/>
        </p:nvCxnSpPr>
        <p:spPr>
          <a:xfrm>
            <a:off x="3752234" y="2859625"/>
            <a:ext cx="0" cy="3238783"/>
          </a:xfrm>
          <a:prstGeom prst="line">
            <a:avLst/>
          </a:prstGeom>
          <a:noFill/>
          <a:ln w="38100" cap="flat" cmpd="sng" algn="ctr">
            <a:solidFill>
              <a:srgbClr val="005C24">
                <a:shade val="95000"/>
                <a:satMod val="105000"/>
              </a:srgbClr>
            </a:solidFill>
            <a:prstDash val="solid"/>
          </a:ln>
          <a:effectLst/>
        </p:spPr>
      </p:cxnSp>
      <p:cxnSp>
        <p:nvCxnSpPr>
          <p:cNvPr id="24" name="Gerader Verbinder 23"/>
          <p:cNvCxnSpPr/>
          <p:nvPr/>
        </p:nvCxnSpPr>
        <p:spPr>
          <a:xfrm>
            <a:off x="8468498" y="2822961"/>
            <a:ext cx="0" cy="3096000"/>
          </a:xfrm>
          <a:prstGeom prst="line">
            <a:avLst/>
          </a:prstGeom>
          <a:noFill/>
          <a:ln w="38100" cap="flat" cmpd="sng" algn="ctr">
            <a:solidFill>
              <a:srgbClr val="005C24">
                <a:shade val="95000"/>
                <a:satMod val="105000"/>
              </a:srgbClr>
            </a:solidFill>
            <a:prstDash val="solid"/>
          </a:ln>
          <a:effectLst/>
        </p:spPr>
      </p:cxnSp>
      <p:sp>
        <p:nvSpPr>
          <p:cNvPr id="25" name="Abgerundetes Rechteck 24"/>
          <p:cNvSpPr/>
          <p:nvPr/>
        </p:nvSpPr>
        <p:spPr>
          <a:xfrm>
            <a:off x="1226343" y="2391487"/>
            <a:ext cx="4680000" cy="468000"/>
          </a:xfrm>
          <a:prstGeom prst="roundRect">
            <a:avLst/>
          </a:prstGeom>
          <a:solidFill>
            <a:srgbClr val="74A37C"/>
          </a:solidFill>
          <a:ln w="9525" cap="flat" cmpd="sng" algn="ctr">
            <a:solidFill>
              <a:srgbClr val="005C24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zusammenhängender Zeitraum</a:t>
            </a:r>
          </a:p>
        </p:txBody>
      </p:sp>
      <p:sp>
        <p:nvSpPr>
          <p:cNvPr id="26" name="Abgerundetes Rechteck 25"/>
          <p:cNvSpPr/>
          <p:nvPr/>
        </p:nvSpPr>
        <p:spPr>
          <a:xfrm>
            <a:off x="6128498" y="2391487"/>
            <a:ext cx="4680000" cy="468000"/>
          </a:xfrm>
          <a:prstGeom prst="roundRect">
            <a:avLst/>
          </a:prstGeom>
          <a:solidFill>
            <a:srgbClr val="74A37C"/>
          </a:solidFill>
          <a:ln w="9525" cap="flat" cmpd="sng" algn="ctr">
            <a:solidFill>
              <a:srgbClr val="005C24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zwei getrennte Zeitabschnitte</a:t>
            </a:r>
          </a:p>
        </p:txBody>
      </p:sp>
      <p:sp>
        <p:nvSpPr>
          <p:cNvPr id="27" name="Rechteck 26"/>
          <p:cNvSpPr/>
          <p:nvPr/>
        </p:nvSpPr>
        <p:spPr>
          <a:xfrm>
            <a:off x="6128498" y="2924563"/>
            <a:ext cx="4680000" cy="1440000"/>
          </a:xfrm>
          <a:prstGeom prst="rect">
            <a:avLst/>
          </a:prstGeom>
          <a:solidFill>
            <a:srgbClr val="579265">
              <a:lumMod val="20000"/>
              <a:lumOff val="80000"/>
            </a:srgbClr>
          </a:solidFill>
          <a:ln w="12700" cap="flat" cmpd="sng" algn="ctr">
            <a:solidFill>
              <a:srgbClr val="005C24">
                <a:shade val="50000"/>
              </a:srgbClr>
            </a:solidFill>
            <a:prstDash val="solid"/>
          </a:ln>
          <a:effectLst/>
        </p:spPr>
        <p:txBody>
          <a:bodyPr tIns="144000" rtlCol="0" anchor="t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Antrag beim Prüfungsamt</a:t>
            </a:r>
          </a:p>
          <a:p>
            <a:pPr marL="171450" marR="0" lvl="0" indent="-17145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schriftlicher Antrag auf Teilung der Praktikumszeiten im Prüfungsamt</a:t>
            </a:r>
          </a:p>
          <a:p>
            <a:pPr marL="171450" marR="0" lvl="0" indent="-17145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Praktikumsplatz ist gefunden</a:t>
            </a:r>
          </a:p>
          <a:p>
            <a:pPr marL="171450" marR="0" lvl="0" indent="-17145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Abgabe des Formulars </a:t>
            </a: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„Anmeldung Praxismodul BIW“</a:t>
            </a: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 im Prüfungsamt</a:t>
            </a:r>
          </a:p>
          <a:p>
            <a:pPr marL="171450" indent="-171450" defTabSz="9144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de-DE" sz="1200" u="sng" kern="0" dirty="0">
                <a:solidFill>
                  <a:srgbClr val="000000"/>
                </a:solidFill>
                <a:latin typeface="Arial Narrow"/>
              </a:rPr>
              <a:t>Frist:</a:t>
            </a:r>
            <a:r>
              <a:rPr lang="de-DE" sz="1200" kern="0" dirty="0">
                <a:solidFill>
                  <a:srgbClr val="000000"/>
                </a:solidFill>
                <a:latin typeface="Arial Narrow"/>
              </a:rPr>
              <a:t> 4 Wochen vor </a:t>
            </a:r>
            <a:r>
              <a:rPr lang="de-DE" sz="1200" kern="0" dirty="0" smtClean="0">
                <a:solidFill>
                  <a:srgbClr val="000000"/>
                </a:solidFill>
                <a:latin typeface="Arial Narrow"/>
              </a:rPr>
              <a:t>Praktikumsbeginn</a:t>
            </a:r>
          </a:p>
          <a:p>
            <a:pPr marL="171450" indent="-171450" defTabSz="9144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de-DE" sz="1200" kern="0" dirty="0">
                <a:solidFill>
                  <a:srgbClr val="000000"/>
                </a:solidFill>
                <a:latin typeface="Arial Narrow"/>
              </a:rPr>
              <a:t>Anmeldung zur Modulprüfung </a:t>
            </a:r>
            <a:r>
              <a:rPr lang="de-DE" sz="1200" kern="0" dirty="0" smtClean="0">
                <a:solidFill>
                  <a:srgbClr val="000000"/>
                </a:solidFill>
                <a:latin typeface="Arial Narrow"/>
              </a:rPr>
              <a:t>durch Prüfungsamt</a:t>
            </a:r>
            <a:endParaRPr lang="de-DE" sz="1200" kern="0" dirty="0">
              <a:solidFill>
                <a:srgbClr val="000000"/>
              </a:solidFill>
              <a:latin typeface="Arial Narrow"/>
            </a:endParaRPr>
          </a:p>
          <a:p>
            <a:pPr marL="171450" marR="0" lvl="0" indent="-17145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Praktikumsvertrag </a:t>
            </a: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abschließen</a:t>
            </a:r>
          </a:p>
        </p:txBody>
      </p:sp>
      <p:sp>
        <p:nvSpPr>
          <p:cNvPr id="28" name="Rechteck 27"/>
          <p:cNvSpPr/>
          <p:nvPr/>
        </p:nvSpPr>
        <p:spPr>
          <a:xfrm>
            <a:off x="1226343" y="2924563"/>
            <a:ext cx="4680000" cy="1440000"/>
          </a:xfrm>
          <a:prstGeom prst="rect">
            <a:avLst/>
          </a:prstGeom>
          <a:solidFill>
            <a:srgbClr val="579265">
              <a:lumMod val="20000"/>
              <a:lumOff val="80000"/>
            </a:srgbClr>
          </a:solidFill>
          <a:ln w="12700" cap="flat" cmpd="sng" algn="ctr">
            <a:solidFill>
              <a:srgbClr val="005C24">
                <a:shade val="50000"/>
              </a:srgbClr>
            </a:solidFill>
            <a:prstDash val="solid"/>
          </a:ln>
          <a:effectLst/>
        </p:spPr>
        <p:txBody>
          <a:bodyPr tIns="144000" rtlCol="0" anchor="t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Antrag beim Prüfungsamt</a:t>
            </a:r>
          </a:p>
          <a:p>
            <a:pPr marL="171450" marR="0" lvl="0" indent="-17145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Praktikumsplatz ist gefunden</a:t>
            </a:r>
          </a:p>
          <a:p>
            <a:pPr marL="171450" marR="0" lvl="0" indent="-17145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Abgabe des Formulars </a:t>
            </a: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„Anmeldung Praxismodul BIW“ </a:t>
            </a: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im Prüfungsamt</a:t>
            </a:r>
          </a:p>
          <a:p>
            <a:pPr marL="171450" marR="0" lvl="0" indent="-17145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200" b="0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Frist:</a:t>
            </a: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 4 Wochen vor </a:t>
            </a:r>
            <a:r>
              <a:rPr kumimoji="0" lang="de-DE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Praktikumsbeginn</a:t>
            </a:r>
          </a:p>
          <a:p>
            <a:pPr marL="171450" indent="-171450" defTabSz="9144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de-DE" sz="1200" kern="0" dirty="0">
                <a:solidFill>
                  <a:srgbClr val="000000"/>
                </a:solidFill>
                <a:latin typeface="Arial Narrow"/>
              </a:rPr>
              <a:t>Anmeldung zur Modulprüfung </a:t>
            </a:r>
            <a:r>
              <a:rPr lang="de-DE" sz="1200" kern="0" dirty="0" smtClean="0">
                <a:solidFill>
                  <a:srgbClr val="000000"/>
                </a:solidFill>
                <a:latin typeface="Arial Narrow"/>
              </a:rPr>
              <a:t>durch Prüfungsamt</a:t>
            </a:r>
            <a:endParaRPr lang="de-DE" sz="1200" kern="0" dirty="0">
              <a:solidFill>
                <a:srgbClr val="000000"/>
              </a:solidFill>
              <a:latin typeface="Arial Narrow"/>
            </a:endParaRPr>
          </a:p>
          <a:p>
            <a:pPr marL="171450" marR="0" lvl="0" indent="-17145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Praktikumsvertrag </a:t>
            </a: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abschließen</a:t>
            </a:r>
          </a:p>
        </p:txBody>
      </p:sp>
      <p:sp>
        <p:nvSpPr>
          <p:cNvPr id="29" name="Abgerundetes Rechteck 28"/>
          <p:cNvSpPr/>
          <p:nvPr/>
        </p:nvSpPr>
        <p:spPr>
          <a:xfrm>
            <a:off x="1226343" y="4429639"/>
            <a:ext cx="9582155" cy="395654"/>
          </a:xfrm>
          <a:prstGeom prst="roundRect">
            <a:avLst/>
          </a:prstGeom>
          <a:solidFill>
            <a:srgbClr val="74A37C"/>
          </a:solidFill>
          <a:ln w="9525" cap="flat" cmpd="sng" algn="ctr">
            <a:solidFill>
              <a:srgbClr val="005C24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lvl="0"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1200" b="1" kern="0" dirty="0">
                <a:solidFill>
                  <a:srgbClr val="000000"/>
                </a:solidFill>
                <a:latin typeface="Arial Narrow"/>
              </a:rPr>
              <a:t>Absolvierung des Praktikums / der Praktika in der vorlesungsfreien Zeit</a:t>
            </a:r>
          </a:p>
        </p:txBody>
      </p:sp>
      <p:sp>
        <p:nvSpPr>
          <p:cNvPr id="30" name="Abgerundetes Rechteck 29"/>
          <p:cNvSpPr/>
          <p:nvPr/>
        </p:nvSpPr>
        <p:spPr>
          <a:xfrm>
            <a:off x="3129892" y="1657253"/>
            <a:ext cx="2340000" cy="608400"/>
          </a:xfrm>
          <a:prstGeom prst="roundRect">
            <a:avLst/>
          </a:prstGeom>
          <a:solidFill>
            <a:srgbClr val="74A37C">
              <a:lumMod val="20000"/>
              <a:lumOff val="80000"/>
            </a:srgbClr>
          </a:solidFill>
          <a:ln w="12700" cap="flat" cmpd="sng" algn="ctr">
            <a:solidFill>
              <a:srgbClr val="005C24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Eigenverantwortung der Studierenden</a:t>
            </a:r>
          </a:p>
        </p:txBody>
      </p:sp>
      <p:sp>
        <p:nvSpPr>
          <p:cNvPr id="31" name="Abgerundetes Rechteck 30"/>
          <p:cNvSpPr/>
          <p:nvPr/>
        </p:nvSpPr>
        <p:spPr>
          <a:xfrm>
            <a:off x="9005708" y="1657253"/>
            <a:ext cx="2340000" cy="608400"/>
          </a:xfrm>
          <a:prstGeom prst="roundRect">
            <a:avLst/>
          </a:prstGeom>
          <a:solidFill>
            <a:srgbClr val="74A37C">
              <a:lumMod val="20000"/>
              <a:lumOff val="80000"/>
            </a:srgbClr>
          </a:solidFill>
          <a:ln w="12700" cap="flat" cmpd="sng" algn="ctr">
            <a:solidFill>
              <a:srgbClr val="005C24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Betreuung durch eine/n Hochschullehrerin/er der Fakultät</a:t>
            </a:r>
          </a:p>
        </p:txBody>
      </p:sp>
      <p:sp>
        <p:nvSpPr>
          <p:cNvPr id="32" name="Abgerundetes Rechteck 31"/>
          <p:cNvSpPr/>
          <p:nvPr/>
        </p:nvSpPr>
        <p:spPr>
          <a:xfrm>
            <a:off x="6080864" y="1657253"/>
            <a:ext cx="2340000" cy="608400"/>
          </a:xfrm>
          <a:prstGeom prst="roundRect">
            <a:avLst/>
          </a:prstGeom>
          <a:solidFill>
            <a:srgbClr val="74A37C">
              <a:lumMod val="20000"/>
              <a:lumOff val="80000"/>
            </a:srgbClr>
          </a:solidFill>
          <a:ln w="12700" cap="flat" cmpd="sng" algn="ctr">
            <a:solidFill>
              <a:srgbClr val="005C24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mindestens </a:t>
            </a:r>
            <a:r>
              <a:rPr kumimoji="0" lang="de-DE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4 Wochen </a:t>
            </a: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im regionalen Umfeld der Universität Rostock</a:t>
            </a:r>
          </a:p>
        </p:txBody>
      </p:sp>
      <p:sp>
        <p:nvSpPr>
          <p:cNvPr id="33" name="Rechteck 32"/>
          <p:cNvSpPr/>
          <p:nvPr/>
        </p:nvSpPr>
        <p:spPr>
          <a:xfrm>
            <a:off x="842381" y="4890370"/>
            <a:ext cx="10503328" cy="1296000"/>
          </a:xfrm>
          <a:prstGeom prst="rect">
            <a:avLst/>
          </a:prstGeom>
          <a:solidFill>
            <a:srgbClr val="579265">
              <a:lumMod val="20000"/>
              <a:lumOff val="80000"/>
            </a:srgbClr>
          </a:solidFill>
          <a:ln w="12700" cap="flat" cmpd="sng" algn="ctr">
            <a:solidFill>
              <a:srgbClr val="005C24">
                <a:shade val="50000"/>
              </a:srgbClr>
            </a:solidFill>
            <a:prstDash val="solid"/>
          </a:ln>
          <a:effectLst/>
        </p:spPr>
        <p:txBody>
          <a:bodyPr tIns="144000" rtlCol="0" anchor="t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Nachweis/Anerkennung des Praxismoduls</a:t>
            </a:r>
          </a:p>
          <a:p>
            <a:pPr marL="171450" marR="0" lvl="0" indent="-17145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nach Absolvierung des </a:t>
            </a:r>
            <a:r>
              <a:rPr kumimoji="0" lang="de-DE" sz="1200" b="0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gesamten </a:t>
            </a: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Praktikums</a:t>
            </a:r>
          </a:p>
          <a:p>
            <a:pPr marL="171450" marR="0" lvl="0" indent="-17145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Vorlage der Praktikumsbescheinigung und Abgabe 1. Prüfungsleistung (Praktikumsbericht, 10 Seiten, 75% der Modulnote) bei/m betreuender/en Hochschullehrerin/er</a:t>
            </a:r>
          </a:p>
          <a:p>
            <a:pPr marL="171450" lvl="0" indent="-171450" defTabSz="9144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de-DE" sz="1200" kern="0" dirty="0" smtClean="0">
                <a:solidFill>
                  <a:srgbClr val="000000"/>
                </a:solidFill>
                <a:latin typeface="Arial Narrow"/>
              </a:rPr>
              <a:t>Mitteilung </a:t>
            </a:r>
            <a:r>
              <a:rPr lang="de-DE" sz="1200" kern="0" dirty="0">
                <a:solidFill>
                  <a:srgbClr val="000000"/>
                </a:solidFill>
                <a:latin typeface="Arial Narrow"/>
              </a:rPr>
              <a:t>der Note an das Prüfungsamt durch die/den betreuende/n Hochschullehrerin/er</a:t>
            </a:r>
          </a:p>
          <a:p>
            <a:pPr marL="171450" lvl="0" indent="-171450" defTabSz="9144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de-DE" sz="1200" kern="0" dirty="0">
                <a:solidFill>
                  <a:srgbClr val="000000"/>
                </a:solidFill>
                <a:latin typeface="Arial Narrow"/>
              </a:rPr>
              <a:t>Absolvierung 2. Prüfungsleistung: 20 min Vortrag + 30 min Diskussion (25% der Modulnote)</a:t>
            </a:r>
          </a:p>
          <a:p>
            <a:pPr marL="171450" indent="-171450" defTabSz="9144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de-DE" sz="1200" kern="0" dirty="0">
                <a:solidFill>
                  <a:srgbClr val="000000"/>
                </a:solidFill>
                <a:latin typeface="Arial Narrow"/>
              </a:rPr>
              <a:t>Mitteilung der Note an das Prüfungsamt durch die/den betreuende/n Hochschullehrerin/er</a:t>
            </a:r>
          </a:p>
          <a:p>
            <a:pPr marL="171450" lvl="0" indent="-171450" defTabSz="9144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endParaRPr lang="de-DE" sz="1200" kern="0" dirty="0">
              <a:solidFill>
                <a:srgbClr val="000000"/>
              </a:solidFill>
              <a:latin typeface="Arial Narrow"/>
            </a:endParaRPr>
          </a:p>
          <a:p>
            <a:pPr marL="171450" lvl="0" indent="-171450" defTabSz="9144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endParaRPr lang="de-DE" sz="1200" kern="0" dirty="0">
              <a:solidFill>
                <a:srgbClr val="000000"/>
              </a:solidFill>
              <a:latin typeface="Arial Narrow"/>
            </a:endParaRPr>
          </a:p>
        </p:txBody>
      </p:sp>
      <p:sp>
        <p:nvSpPr>
          <p:cNvPr id="34" name="Pfeil nach rechts 33"/>
          <p:cNvSpPr/>
          <p:nvPr/>
        </p:nvSpPr>
        <p:spPr>
          <a:xfrm>
            <a:off x="898117" y="1615673"/>
            <a:ext cx="2049589" cy="612000"/>
          </a:xfrm>
          <a:prstGeom prst="rightArrow">
            <a:avLst/>
          </a:prstGeom>
          <a:noFill/>
          <a:ln w="28575" cap="flat" cmpd="sng" algn="ctr">
            <a:solidFill>
              <a:srgbClr val="005C24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Planung des Praxismoduls</a:t>
            </a:r>
          </a:p>
        </p:txBody>
      </p:sp>
    </p:spTree>
    <p:extLst>
      <p:ext uri="{BB962C8B-B14F-4D97-AF65-F5344CB8AC3E}">
        <p14:creationId xmlns:p14="http://schemas.microsoft.com/office/powerpoint/2010/main" val="9955163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195</Words>
  <Application>Microsoft Office PowerPoint</Application>
  <PresentationFormat>Breitbild</PresentationFormat>
  <Paragraphs>30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Arial Narrow</vt:lpstr>
      <vt:lpstr>Calibri</vt:lpstr>
      <vt:lpstr>Verdana</vt:lpstr>
      <vt:lpstr>Office</vt:lpstr>
      <vt:lpstr>Praxismodul Bachelor Bauingenieurwesen  Wahlpflichtmodul, 6 LP, benotet Prozessbeschreibung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Kristin Nölting</dc:creator>
  <cp:lastModifiedBy>Hanka Sanftleben</cp:lastModifiedBy>
  <cp:revision>70</cp:revision>
  <dcterms:created xsi:type="dcterms:W3CDTF">2020-05-04T12:32:16Z</dcterms:created>
  <dcterms:modified xsi:type="dcterms:W3CDTF">2026-08-13T09:40:29Z</dcterms:modified>
</cp:coreProperties>
</file>